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Lst>
  <p:notesMasterIdLst>
    <p:notesMasterId r:id="rId25"/>
  </p:notesMasterIdLst>
  <p:handoutMasterIdLst>
    <p:handoutMasterId r:id="rId26"/>
  </p:handoutMasterIdLst>
  <p:sldIdLst>
    <p:sldId id="257" r:id="rId6"/>
    <p:sldId id="457" r:id="rId7"/>
    <p:sldId id="372" r:id="rId8"/>
    <p:sldId id="438" r:id="rId9"/>
    <p:sldId id="451" r:id="rId10"/>
    <p:sldId id="467" r:id="rId11"/>
    <p:sldId id="466" r:id="rId12"/>
    <p:sldId id="408" r:id="rId13"/>
    <p:sldId id="464" r:id="rId14"/>
    <p:sldId id="455" r:id="rId15"/>
    <p:sldId id="431" r:id="rId16"/>
    <p:sldId id="452" r:id="rId17"/>
    <p:sldId id="470" r:id="rId18"/>
    <p:sldId id="453" r:id="rId19"/>
    <p:sldId id="454" r:id="rId20"/>
    <p:sldId id="411" r:id="rId21"/>
    <p:sldId id="439" r:id="rId22"/>
    <p:sldId id="456" r:id="rId23"/>
    <p:sldId id="391"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FFBE1D"/>
    <a:srgbClr val="000000"/>
    <a:srgbClr val="481F67"/>
    <a:srgbClr val="556293"/>
    <a:srgbClr val="0099CC"/>
    <a:srgbClr val="90AB71"/>
    <a:srgbClr val="BCDEA9"/>
    <a:srgbClr val="9EB790"/>
    <a:srgbClr val="758B6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9534" autoAdjust="0"/>
  </p:normalViewPr>
  <p:slideViewPr>
    <p:cSldViewPr snapToGrid="0">
      <p:cViewPr>
        <p:scale>
          <a:sx n="100" d="100"/>
          <a:sy n="100" d="100"/>
        </p:scale>
        <p:origin x="-1272" y="-348"/>
      </p:cViewPr>
      <p:guideLst>
        <p:guide orient="horz" pos="2160"/>
        <p:guide pos="2880"/>
      </p:guideLst>
    </p:cSldViewPr>
  </p:slideViewPr>
  <p:outlineViewPr>
    <p:cViewPr>
      <p:scale>
        <a:sx n="33" d="100"/>
        <a:sy n="33" d="100"/>
      </p:scale>
      <p:origin x="48" y="714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382" cy="456570"/>
          </a:xfrm>
          <a:prstGeom prst="rect">
            <a:avLst/>
          </a:prstGeom>
        </p:spPr>
        <p:txBody>
          <a:bodyPr vert="horz" wrap="square" lIns="90215" tIns="45107" rIns="90215" bIns="45107" numCol="1" anchor="t" anchorCtr="0" compatLnSpc="1">
            <a:prstTxWarp prst="textNoShape">
              <a:avLst/>
            </a:prstTxWarp>
          </a:bodyPr>
          <a:lstStyle>
            <a:lvl1pPr>
              <a:defRPr sz="1200">
                <a:ea typeface="ＭＳ Ｐゴシック" charset="-128"/>
              </a:defRPr>
            </a:lvl1pPr>
          </a:lstStyle>
          <a:p>
            <a:pPr>
              <a:defRPr/>
            </a:pPr>
            <a:endParaRPr lang="en-US"/>
          </a:p>
        </p:txBody>
      </p:sp>
      <p:sp>
        <p:nvSpPr>
          <p:cNvPr id="3" name="Date Placeholder 2"/>
          <p:cNvSpPr>
            <a:spLocks noGrp="1"/>
          </p:cNvSpPr>
          <p:nvPr>
            <p:ph type="dt" sz="quarter" idx="1"/>
          </p:nvPr>
        </p:nvSpPr>
        <p:spPr>
          <a:xfrm>
            <a:off x="3885052" y="0"/>
            <a:ext cx="2971382" cy="456570"/>
          </a:xfrm>
          <a:prstGeom prst="rect">
            <a:avLst/>
          </a:prstGeom>
        </p:spPr>
        <p:txBody>
          <a:bodyPr vert="horz" wrap="square" lIns="90215" tIns="45107" rIns="90215" bIns="45107" numCol="1" anchor="t" anchorCtr="0" compatLnSpc="1">
            <a:prstTxWarp prst="textNoShape">
              <a:avLst/>
            </a:prstTxWarp>
          </a:bodyPr>
          <a:lstStyle>
            <a:lvl1pPr algn="r">
              <a:defRPr sz="1200">
                <a:ea typeface="ＭＳ Ｐゴシック" charset="-128"/>
              </a:defRPr>
            </a:lvl1pPr>
          </a:lstStyle>
          <a:p>
            <a:pPr>
              <a:defRPr/>
            </a:pPr>
            <a:fld id="{98659093-6E39-4520-A055-187F8960731B}" type="datetime1">
              <a:rPr lang="en-US"/>
              <a:pPr>
                <a:defRPr/>
              </a:pPr>
              <a:t>10/12/2011</a:t>
            </a:fld>
            <a:endParaRPr lang="en-US"/>
          </a:p>
        </p:txBody>
      </p:sp>
      <p:sp>
        <p:nvSpPr>
          <p:cNvPr id="4" name="Footer Placeholder 3"/>
          <p:cNvSpPr>
            <a:spLocks noGrp="1"/>
          </p:cNvSpPr>
          <p:nvPr>
            <p:ph type="ftr" sz="quarter" idx="2"/>
          </p:nvPr>
        </p:nvSpPr>
        <p:spPr>
          <a:xfrm>
            <a:off x="1" y="8685857"/>
            <a:ext cx="2971382" cy="456570"/>
          </a:xfrm>
          <a:prstGeom prst="rect">
            <a:avLst/>
          </a:prstGeom>
        </p:spPr>
        <p:txBody>
          <a:bodyPr vert="horz" wrap="square" lIns="90215" tIns="45107" rIns="90215" bIns="45107" numCol="1" anchor="b" anchorCtr="0" compatLnSpc="1">
            <a:prstTxWarp prst="textNoShape">
              <a:avLst/>
            </a:prstTxWarp>
          </a:bodyPr>
          <a:lstStyle>
            <a:lvl1pPr>
              <a:defRPr sz="120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5052" y="8685857"/>
            <a:ext cx="2971382" cy="456570"/>
          </a:xfrm>
          <a:prstGeom prst="rect">
            <a:avLst/>
          </a:prstGeom>
        </p:spPr>
        <p:txBody>
          <a:bodyPr vert="horz" wrap="square" lIns="90215" tIns="45107" rIns="90215" bIns="45107" numCol="1" anchor="b" anchorCtr="0" compatLnSpc="1">
            <a:prstTxWarp prst="textNoShape">
              <a:avLst/>
            </a:prstTxWarp>
          </a:bodyPr>
          <a:lstStyle>
            <a:lvl1pPr algn="r">
              <a:defRPr sz="1200">
                <a:ea typeface="ＭＳ Ｐゴシック" charset="-128"/>
              </a:defRPr>
            </a:lvl1pPr>
          </a:lstStyle>
          <a:p>
            <a:pPr>
              <a:defRPr/>
            </a:pPr>
            <a:fld id="{E07745E6-BD32-4055-93ED-9F8E5C5DB6A6}" type="slidenum">
              <a:rPr lang="en-US"/>
              <a:pPr>
                <a:defRPr/>
              </a:pPr>
              <a:t>‹#›</a:t>
            </a:fld>
            <a:endParaRPr lang="en-US"/>
          </a:p>
        </p:txBody>
      </p:sp>
    </p:spTree>
    <p:extLst>
      <p:ext uri="{BB962C8B-B14F-4D97-AF65-F5344CB8AC3E}">
        <p14:creationId xmlns="" xmlns:p14="http://schemas.microsoft.com/office/powerpoint/2010/main" val="4054712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71382" cy="456570"/>
          </a:xfrm>
          <a:prstGeom prst="rect">
            <a:avLst/>
          </a:prstGeom>
          <a:noFill/>
          <a:ln w="9525">
            <a:noFill/>
            <a:miter lim="800000"/>
            <a:headEnd/>
            <a:tailEnd/>
          </a:ln>
          <a:effectLst/>
        </p:spPr>
        <p:txBody>
          <a:bodyPr vert="horz" wrap="square" lIns="91144" tIns="45572" rIns="91144" bIns="45572" numCol="1" anchor="t" anchorCtr="0" compatLnSpc="1">
            <a:prstTxWarp prst="textNoShape">
              <a:avLst/>
            </a:prstTxWarp>
          </a:bodyPr>
          <a:lstStyle>
            <a:lvl1pPr defTabSz="911543">
              <a:defRPr sz="1200">
                <a:latin typeface="Gill Sans MT" charset="0"/>
                <a:ea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885052" y="0"/>
            <a:ext cx="2971382" cy="456570"/>
          </a:xfrm>
          <a:prstGeom prst="rect">
            <a:avLst/>
          </a:prstGeom>
          <a:noFill/>
          <a:ln w="9525">
            <a:noFill/>
            <a:miter lim="800000"/>
            <a:headEnd/>
            <a:tailEnd/>
          </a:ln>
          <a:effectLst/>
        </p:spPr>
        <p:txBody>
          <a:bodyPr vert="horz" wrap="square" lIns="91144" tIns="45572" rIns="91144" bIns="45572" numCol="1" anchor="t" anchorCtr="0" compatLnSpc="1">
            <a:prstTxWarp prst="textNoShape">
              <a:avLst/>
            </a:prstTxWarp>
          </a:bodyPr>
          <a:lstStyle>
            <a:lvl1pPr algn="r" defTabSz="911543">
              <a:defRPr sz="1200">
                <a:latin typeface="Gill Sans MT" charset="0"/>
                <a:ea typeface="ＭＳ Ｐゴシック" charset="-128"/>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6427" y="4343716"/>
            <a:ext cx="5485146" cy="4113855"/>
          </a:xfrm>
          <a:prstGeom prst="rect">
            <a:avLst/>
          </a:prstGeom>
          <a:noFill/>
          <a:ln w="9525">
            <a:noFill/>
            <a:miter lim="800000"/>
            <a:headEnd/>
            <a:tailEnd/>
          </a:ln>
          <a:effectLst/>
        </p:spPr>
        <p:txBody>
          <a:bodyPr vert="horz" wrap="square" lIns="91144" tIns="45572" rIns="91144" bIns="455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1" y="8685857"/>
            <a:ext cx="2971382" cy="456570"/>
          </a:xfrm>
          <a:prstGeom prst="rect">
            <a:avLst/>
          </a:prstGeom>
          <a:noFill/>
          <a:ln w="9525">
            <a:noFill/>
            <a:miter lim="800000"/>
            <a:headEnd/>
            <a:tailEnd/>
          </a:ln>
          <a:effectLst/>
        </p:spPr>
        <p:txBody>
          <a:bodyPr vert="horz" wrap="square" lIns="91144" tIns="45572" rIns="91144" bIns="45572" numCol="1" anchor="b" anchorCtr="0" compatLnSpc="1">
            <a:prstTxWarp prst="textNoShape">
              <a:avLst/>
            </a:prstTxWarp>
          </a:bodyPr>
          <a:lstStyle>
            <a:lvl1pPr defTabSz="911543">
              <a:defRPr sz="1200">
                <a:latin typeface="Gill Sans MT" charset="0"/>
                <a:ea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885052" y="8685857"/>
            <a:ext cx="2971382" cy="456570"/>
          </a:xfrm>
          <a:prstGeom prst="rect">
            <a:avLst/>
          </a:prstGeom>
          <a:noFill/>
          <a:ln w="9525">
            <a:noFill/>
            <a:miter lim="800000"/>
            <a:headEnd/>
            <a:tailEnd/>
          </a:ln>
          <a:effectLst/>
        </p:spPr>
        <p:txBody>
          <a:bodyPr vert="horz" wrap="square" lIns="91144" tIns="45572" rIns="91144" bIns="45572" numCol="1" anchor="b" anchorCtr="0" compatLnSpc="1">
            <a:prstTxWarp prst="textNoShape">
              <a:avLst/>
            </a:prstTxWarp>
          </a:bodyPr>
          <a:lstStyle>
            <a:lvl1pPr algn="r" defTabSz="911543">
              <a:defRPr sz="1200">
                <a:latin typeface="Gill Sans MT" charset="0"/>
                <a:ea typeface="ＭＳ Ｐゴシック" charset="-128"/>
              </a:defRPr>
            </a:lvl1pPr>
          </a:lstStyle>
          <a:p>
            <a:pPr>
              <a:defRPr/>
            </a:pPr>
            <a:fld id="{F815E803-C284-4470-A0CE-502525AD98A4}" type="slidenum">
              <a:rPr lang="en-US"/>
              <a:pPr>
                <a:defRPr/>
              </a:pPr>
              <a:t>‹#›</a:t>
            </a:fld>
            <a:endParaRPr lang="en-US"/>
          </a:p>
        </p:txBody>
      </p:sp>
    </p:spTree>
    <p:extLst>
      <p:ext uri="{BB962C8B-B14F-4D97-AF65-F5344CB8AC3E}">
        <p14:creationId xmlns="" xmlns:p14="http://schemas.microsoft.com/office/powerpoint/2010/main" val="1410297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Gill Sans MT"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C73E949-C3C9-40BD-B910-A925CFADD25A}" type="slidenum">
              <a:rPr lang="en-US" smtClean="0">
                <a:latin typeface="Gill Sans MT" pitchFamily="34" charset="0"/>
                <a:ea typeface="ＭＳ Ｐゴシック" pitchFamily="34" charset="-128"/>
              </a:rPr>
              <a:pPr/>
              <a:t>1</a:t>
            </a:fld>
            <a:endParaRPr lang="en-US" smtClean="0">
              <a:latin typeface="Gill Sans MT" pitchFamily="34" charset="0"/>
              <a:ea typeface="ＭＳ Ｐゴシック" pitchFamily="3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15E803-C284-4470-A0CE-502525AD98A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14</a:t>
            </a:fld>
            <a:endParaRPr lang="en-US" smtClean="0">
              <a:latin typeface="Gill Sans MT"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15</a:t>
            </a:fld>
            <a:endParaRPr lang="en-US" smtClean="0">
              <a:latin typeface="Gill Sans MT"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1748" name="Slide Number Placeholder 3"/>
          <p:cNvSpPr>
            <a:spLocks noGrp="1"/>
          </p:cNvSpPr>
          <p:nvPr>
            <p:ph type="sldNum" sz="quarter" idx="5"/>
          </p:nvPr>
        </p:nvSpPr>
        <p:spPr>
          <a:noFill/>
        </p:spPr>
        <p:txBody>
          <a:bodyPr/>
          <a:lstStyle/>
          <a:p>
            <a:fld id="{6D232203-FC2A-4718-9D5F-495E041A925C}" type="slidenum">
              <a:rPr lang="en-US" smtClean="0">
                <a:latin typeface="Gill Sans MT" pitchFamily="34" charset="0"/>
                <a:ea typeface="ＭＳ Ｐゴシック" pitchFamily="34" charset="-128"/>
              </a:rPr>
              <a:pPr/>
              <a:t>16</a:t>
            </a:fld>
            <a:endParaRPr lang="en-US" dirty="0" smtClean="0">
              <a:latin typeface="Gill Sans MT"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17</a:t>
            </a:fld>
            <a:endParaRPr lang="en-US" smtClean="0">
              <a:latin typeface="Gill Sans MT"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18</a:t>
            </a:fld>
            <a:endParaRPr lang="en-US" smtClean="0">
              <a:latin typeface="Gill Sans MT"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836ED49-C8D9-4C2B-BE2C-423D4FEEFC31}" type="slidenum">
              <a:rPr lang="en-US" smtClean="0">
                <a:latin typeface="Gill Sans MT" pitchFamily="34" charset="0"/>
                <a:ea typeface="ＭＳ Ｐゴシック" pitchFamily="34" charset="-128"/>
              </a:rPr>
              <a:pPr/>
              <a:t>19</a:t>
            </a:fld>
            <a:endParaRPr lang="en-US" smtClean="0">
              <a:latin typeface="Gill Sans MT" pitchFamily="34" charset="0"/>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2</a:t>
            </a:fld>
            <a:endParaRPr lang="en-US" smtClean="0">
              <a:latin typeface="Gill Sans MT"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fld id="{C3755A97-83D1-40C1-AB32-C256FE86A554}" type="slidenum">
              <a:rPr lang="en-US" smtClean="0">
                <a:latin typeface="Gill Sans MT" pitchFamily="34" charset="0"/>
                <a:ea typeface="ＭＳ Ｐゴシック" pitchFamily="34" charset="-128"/>
              </a:rPr>
              <a:pPr/>
              <a:t>3</a:t>
            </a:fld>
            <a:endParaRPr lang="en-US" smtClean="0">
              <a:latin typeface="Gill Sans MT"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fld id="{C3755A97-83D1-40C1-AB32-C256FE86A554}" type="slidenum">
              <a:rPr lang="en-US" smtClean="0">
                <a:latin typeface="Gill Sans MT" pitchFamily="34" charset="0"/>
                <a:ea typeface="ＭＳ Ｐゴシック" pitchFamily="34" charset="-128"/>
              </a:rPr>
              <a:pPr/>
              <a:t>4</a:t>
            </a:fld>
            <a:endParaRPr lang="en-US" smtClean="0">
              <a:latin typeface="Gill Sans MT"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15E803-C284-4470-A0CE-502525AD98A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8</a:t>
            </a:fld>
            <a:endParaRPr lang="en-US" smtClean="0">
              <a:latin typeface="Gill Sans MT"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9</a:t>
            </a:fld>
            <a:endParaRPr lang="en-US" smtClean="0">
              <a:latin typeface="Gill Sans MT"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523C51D5-84F4-463F-BBBE-42ECB9B9340D}" type="slidenum">
              <a:rPr lang="en-US" smtClean="0">
                <a:latin typeface="Gill Sans MT" pitchFamily="34" charset="0"/>
                <a:ea typeface="ＭＳ Ｐゴシック" pitchFamily="34" charset="-128"/>
              </a:rPr>
              <a:pPr/>
              <a:t>10</a:t>
            </a:fld>
            <a:endParaRPr lang="en-US" smtClean="0">
              <a:latin typeface="Gill Sans MT"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25604" name="Slide Number Placeholder 3"/>
          <p:cNvSpPr>
            <a:spLocks noGrp="1"/>
          </p:cNvSpPr>
          <p:nvPr>
            <p:ph type="sldNum" sz="quarter" idx="5"/>
          </p:nvPr>
        </p:nvSpPr>
        <p:spPr>
          <a:noFill/>
        </p:spPr>
        <p:txBody>
          <a:bodyPr/>
          <a:lstStyle/>
          <a:p>
            <a:fld id="{9F2B3AEA-A690-4E17-B3E1-173254B1D1D6}" type="slidenum">
              <a:rPr lang="en-US" smtClean="0">
                <a:latin typeface="Gill Sans MT" pitchFamily="34" charset="0"/>
                <a:ea typeface="ＭＳ Ｐゴシック" pitchFamily="34" charset="-128"/>
              </a:rPr>
              <a:pPr/>
              <a:t>11</a:t>
            </a:fld>
            <a:endParaRPr lang="en-US" dirty="0" smtClean="0">
              <a:latin typeface="Gill Sans MT"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4"/>
          <p:cNvSpPr>
            <a:spLocks noChangeArrowheads="1"/>
          </p:cNvSpPr>
          <p:nvPr/>
        </p:nvSpPr>
        <p:spPr bwMode="auto">
          <a:xfrm>
            <a:off x="342900" y="304800"/>
            <a:ext cx="8455025" cy="3976688"/>
          </a:xfrm>
          <a:prstGeom prst="roundRect">
            <a:avLst>
              <a:gd name="adj" fmla="val 2593"/>
            </a:avLst>
          </a:prstGeom>
          <a:solidFill>
            <a:srgbClr val="A5C394"/>
          </a:solidFill>
          <a:ln w="9525">
            <a:noFill/>
            <a:round/>
            <a:headEnd/>
            <a:tailEnd/>
          </a:ln>
          <a:effectLst/>
        </p:spPr>
        <p:txBody>
          <a:bodyPr wrap="none" anchor="ctr"/>
          <a:lstStyle/>
          <a:p>
            <a:pPr>
              <a:defRPr/>
            </a:pPr>
            <a:endParaRPr lang="en-US" sz="1800">
              <a:ea typeface="ＭＳ Ｐゴシック" charset="-128"/>
            </a:endParaRPr>
          </a:p>
        </p:txBody>
      </p:sp>
      <p:sp>
        <p:nvSpPr>
          <p:cNvPr id="5" name="Rectangle 27"/>
          <p:cNvSpPr>
            <a:spLocks noChangeArrowheads="1"/>
          </p:cNvSpPr>
          <p:nvPr/>
        </p:nvSpPr>
        <p:spPr bwMode="auto">
          <a:xfrm>
            <a:off x="1371600" y="990600"/>
            <a:ext cx="914400" cy="914400"/>
          </a:xfrm>
          <a:prstGeom prst="rect">
            <a:avLst/>
          </a:prstGeom>
          <a:noFill/>
          <a:ln w="9525">
            <a:noFill/>
            <a:miter lim="800000"/>
            <a:headEnd/>
            <a:tailEnd/>
          </a:ln>
          <a:effectLst/>
        </p:spPr>
        <p:txBody>
          <a:bodyPr wrap="none" anchor="ctr"/>
          <a:lstStyle/>
          <a:p>
            <a:pPr>
              <a:defRPr/>
            </a:pPr>
            <a:endParaRPr lang="en-US" sz="1800">
              <a:ea typeface="ＭＳ Ｐゴシック" charset="-128"/>
            </a:endParaRPr>
          </a:p>
        </p:txBody>
      </p:sp>
      <p:pic>
        <p:nvPicPr>
          <p:cNvPr id="6" name="Picture 39" descr="Alion_logo_BLACK_tag"/>
          <p:cNvPicPr>
            <a:picLocks noChangeAspect="1" noChangeArrowheads="1"/>
          </p:cNvPicPr>
          <p:nvPr/>
        </p:nvPicPr>
        <p:blipFill>
          <a:blip r:embed="rId2" cstate="print"/>
          <a:srcRect/>
          <a:stretch>
            <a:fillRect/>
          </a:stretch>
        </p:blipFill>
        <p:spPr bwMode="auto">
          <a:xfrm>
            <a:off x="3889375" y="596900"/>
            <a:ext cx="1501775" cy="1155700"/>
          </a:xfrm>
          <a:prstGeom prst="rect">
            <a:avLst/>
          </a:prstGeom>
          <a:noFill/>
          <a:ln w="9525">
            <a:noFill/>
            <a:miter lim="800000"/>
            <a:headEnd/>
            <a:tailEnd/>
          </a:ln>
        </p:spPr>
      </p:pic>
      <p:sp>
        <p:nvSpPr>
          <p:cNvPr id="293913" name="Rectangle 25"/>
          <p:cNvSpPr>
            <a:spLocks noGrp="1" noChangeArrowheads="1"/>
          </p:cNvSpPr>
          <p:nvPr>
            <p:ph type="ctrTitle"/>
          </p:nvPr>
        </p:nvSpPr>
        <p:spPr>
          <a:xfrm>
            <a:off x="349250" y="1727200"/>
            <a:ext cx="8431213" cy="838200"/>
          </a:xfrm>
        </p:spPr>
        <p:txBody>
          <a:bodyPr bIns="45720" anchor="b"/>
          <a:lstStyle>
            <a:lvl1pPr algn="ctr">
              <a:defRPr sz="3200">
                <a:solidFill>
                  <a:schemeClr val="bg1"/>
                </a:solidFill>
              </a:defRPr>
            </a:lvl1pPr>
          </a:lstStyle>
          <a:p>
            <a:r>
              <a:rPr lang="en-US" smtClean="0"/>
              <a:t>Click to edit Master title style</a:t>
            </a:r>
            <a:endParaRPr lang="en-US"/>
          </a:p>
        </p:txBody>
      </p:sp>
      <p:sp>
        <p:nvSpPr>
          <p:cNvPr id="293935" name="Rectangle 47"/>
          <p:cNvSpPr>
            <a:spLocks noGrp="1" noChangeArrowheads="1"/>
          </p:cNvSpPr>
          <p:nvPr>
            <p:ph type="subTitle" idx="1"/>
          </p:nvPr>
        </p:nvSpPr>
        <p:spPr>
          <a:xfrm>
            <a:off x="368300" y="2705100"/>
            <a:ext cx="8410575" cy="3124200"/>
          </a:xfrm>
        </p:spPr>
        <p:txBody>
          <a:bodyPr/>
          <a:lstStyle>
            <a:lvl1pPr marL="0" indent="0" algn="ctr">
              <a:buFont typeface="Gill Sans MT" pitchFamily="34" charset="0"/>
              <a:buNone/>
              <a:defRPr sz="2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25"/>
          <p:cNvSpPr>
            <a:spLocks noGrp="1" noChangeArrowheads="1"/>
          </p:cNvSpPr>
          <p:nvPr>
            <p:ph type="sldNum" sz="quarter" idx="11"/>
          </p:nvPr>
        </p:nvSpPr>
        <p:spPr>
          <a:ln/>
        </p:spPr>
        <p:txBody>
          <a:bodyPr/>
          <a:lstStyle>
            <a:lvl1pPr>
              <a:defRPr/>
            </a:lvl1pPr>
          </a:lstStyle>
          <a:p>
            <a:pPr>
              <a:defRPr/>
            </a:pPr>
            <a:r>
              <a:rPr lang="en-US"/>
              <a:t>SLIDE </a:t>
            </a:r>
            <a:fld id="{2CF823EA-8B73-4DE4-AF3A-1E14EC06E9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79463"/>
            <a:ext cx="2171700" cy="5011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79463"/>
            <a:ext cx="6362700" cy="5011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25"/>
          <p:cNvSpPr>
            <a:spLocks noGrp="1" noChangeArrowheads="1"/>
          </p:cNvSpPr>
          <p:nvPr>
            <p:ph type="sldNum" sz="quarter" idx="11"/>
          </p:nvPr>
        </p:nvSpPr>
        <p:spPr>
          <a:ln/>
        </p:spPr>
        <p:txBody>
          <a:bodyPr/>
          <a:lstStyle>
            <a:lvl1pPr>
              <a:defRPr/>
            </a:lvl1pPr>
          </a:lstStyle>
          <a:p>
            <a:pPr>
              <a:defRPr/>
            </a:pPr>
            <a:r>
              <a:rPr lang="en-US"/>
              <a:t>SLIDE </a:t>
            </a:r>
            <a:fld id="{B8D15B1A-05A8-4C87-B15F-828619BF36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25"/>
          <p:cNvSpPr>
            <a:spLocks noGrp="1" noChangeArrowheads="1"/>
          </p:cNvSpPr>
          <p:nvPr>
            <p:ph type="sldNum" sz="quarter" idx="11"/>
          </p:nvPr>
        </p:nvSpPr>
        <p:spPr>
          <a:ln/>
        </p:spPr>
        <p:txBody>
          <a:bodyPr/>
          <a:lstStyle>
            <a:lvl1pPr>
              <a:defRPr/>
            </a:lvl1pPr>
          </a:lstStyle>
          <a:p>
            <a:pPr>
              <a:defRPr/>
            </a:pPr>
            <a:r>
              <a:rPr lang="en-US"/>
              <a:t>SLIDE </a:t>
            </a:r>
            <a:fld id="{CB7D7310-36FE-4036-B474-8D9E122B19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25"/>
          <p:cNvSpPr>
            <a:spLocks noGrp="1" noChangeArrowheads="1"/>
          </p:cNvSpPr>
          <p:nvPr>
            <p:ph type="sldNum" sz="quarter" idx="11"/>
          </p:nvPr>
        </p:nvSpPr>
        <p:spPr>
          <a:ln/>
        </p:spPr>
        <p:txBody>
          <a:bodyPr/>
          <a:lstStyle>
            <a:lvl1pPr>
              <a:defRPr/>
            </a:lvl1pPr>
          </a:lstStyle>
          <a:p>
            <a:pPr>
              <a:defRPr/>
            </a:pPr>
            <a:r>
              <a:rPr lang="en-US"/>
              <a:t>SLIDE </a:t>
            </a:r>
            <a:fld id="{04FA0B62-0348-4FDD-96B8-1E6C3D6AFB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267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
        <p:nvSpPr>
          <p:cNvPr id="6" name="Rectangle 25"/>
          <p:cNvSpPr>
            <a:spLocks noGrp="1" noChangeArrowheads="1"/>
          </p:cNvSpPr>
          <p:nvPr>
            <p:ph type="sldNum" sz="quarter" idx="11"/>
          </p:nvPr>
        </p:nvSpPr>
        <p:spPr>
          <a:ln/>
        </p:spPr>
        <p:txBody>
          <a:bodyPr/>
          <a:lstStyle>
            <a:lvl1pPr>
              <a:defRPr/>
            </a:lvl1pPr>
          </a:lstStyle>
          <a:p>
            <a:pPr>
              <a:defRPr/>
            </a:pPr>
            <a:r>
              <a:rPr lang="en-US"/>
              <a:t>SLIDE </a:t>
            </a:r>
            <a:fld id="{3CB933C0-CAD8-4E01-BB48-7474D23AEA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US"/>
          </a:p>
        </p:txBody>
      </p:sp>
      <p:sp>
        <p:nvSpPr>
          <p:cNvPr id="8" name="Rectangle 25"/>
          <p:cNvSpPr>
            <a:spLocks noGrp="1" noChangeArrowheads="1"/>
          </p:cNvSpPr>
          <p:nvPr>
            <p:ph type="sldNum" sz="quarter" idx="11"/>
          </p:nvPr>
        </p:nvSpPr>
        <p:spPr>
          <a:ln/>
        </p:spPr>
        <p:txBody>
          <a:bodyPr/>
          <a:lstStyle>
            <a:lvl1pPr>
              <a:defRPr/>
            </a:lvl1pPr>
          </a:lstStyle>
          <a:p>
            <a:pPr>
              <a:defRPr/>
            </a:pPr>
            <a:r>
              <a:rPr lang="en-US"/>
              <a:t>SLIDE </a:t>
            </a:r>
            <a:fld id="{749A2567-6E12-492F-BDE5-144A162941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endParaRPr lang="en-US"/>
          </a:p>
        </p:txBody>
      </p:sp>
      <p:sp>
        <p:nvSpPr>
          <p:cNvPr id="4" name="Rectangle 25"/>
          <p:cNvSpPr>
            <a:spLocks noGrp="1" noChangeArrowheads="1"/>
          </p:cNvSpPr>
          <p:nvPr>
            <p:ph type="sldNum" sz="quarter" idx="11"/>
          </p:nvPr>
        </p:nvSpPr>
        <p:spPr>
          <a:ln/>
        </p:spPr>
        <p:txBody>
          <a:bodyPr/>
          <a:lstStyle>
            <a:lvl1pPr>
              <a:defRPr/>
            </a:lvl1pPr>
          </a:lstStyle>
          <a:p>
            <a:pPr>
              <a:defRPr/>
            </a:pPr>
            <a:r>
              <a:rPr lang="en-US"/>
              <a:t>SLIDE </a:t>
            </a:r>
            <a:fld id="{C6C56E90-F89E-4455-9F67-23AECF65CF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US"/>
          </a:p>
        </p:txBody>
      </p:sp>
      <p:sp>
        <p:nvSpPr>
          <p:cNvPr id="3" name="Rectangle 25"/>
          <p:cNvSpPr>
            <a:spLocks noGrp="1" noChangeArrowheads="1"/>
          </p:cNvSpPr>
          <p:nvPr>
            <p:ph type="sldNum" sz="quarter" idx="11"/>
          </p:nvPr>
        </p:nvSpPr>
        <p:spPr>
          <a:ln/>
        </p:spPr>
        <p:txBody>
          <a:bodyPr/>
          <a:lstStyle>
            <a:lvl1pPr>
              <a:defRPr/>
            </a:lvl1pPr>
          </a:lstStyle>
          <a:p>
            <a:pPr>
              <a:defRPr/>
            </a:pPr>
            <a:r>
              <a:rPr lang="en-US"/>
              <a:t>SLIDE </a:t>
            </a:r>
            <a:fld id="{4ED928DD-6345-4DF5-B748-B5A7223FEF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
        <p:nvSpPr>
          <p:cNvPr id="6" name="Rectangle 25"/>
          <p:cNvSpPr>
            <a:spLocks noGrp="1" noChangeArrowheads="1"/>
          </p:cNvSpPr>
          <p:nvPr>
            <p:ph type="sldNum" sz="quarter" idx="11"/>
          </p:nvPr>
        </p:nvSpPr>
        <p:spPr>
          <a:ln/>
        </p:spPr>
        <p:txBody>
          <a:bodyPr/>
          <a:lstStyle>
            <a:lvl1pPr>
              <a:defRPr/>
            </a:lvl1pPr>
          </a:lstStyle>
          <a:p>
            <a:pPr>
              <a:defRPr/>
            </a:pPr>
            <a:r>
              <a:rPr lang="en-US"/>
              <a:t>SLIDE </a:t>
            </a:r>
            <a:fld id="{738884AF-0C5C-4BA0-9DE6-87822330FA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
        <p:nvSpPr>
          <p:cNvPr id="6" name="Rectangle 25"/>
          <p:cNvSpPr>
            <a:spLocks noGrp="1" noChangeArrowheads="1"/>
          </p:cNvSpPr>
          <p:nvPr>
            <p:ph type="sldNum" sz="quarter" idx="11"/>
          </p:nvPr>
        </p:nvSpPr>
        <p:spPr>
          <a:ln/>
        </p:spPr>
        <p:txBody>
          <a:bodyPr/>
          <a:lstStyle>
            <a:lvl1pPr>
              <a:defRPr/>
            </a:lvl1pPr>
          </a:lstStyle>
          <a:p>
            <a:pPr>
              <a:defRPr/>
            </a:pPr>
            <a:r>
              <a:rPr lang="en-US"/>
              <a:t>SLIDE </a:t>
            </a:r>
            <a:fld id="{52BCAF48-D81F-4EC7-AA31-7C99846F71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7"/>
          <p:cNvGrpSpPr>
            <a:grpSpLocks/>
          </p:cNvGrpSpPr>
          <p:nvPr/>
        </p:nvGrpSpPr>
        <p:grpSpPr bwMode="auto">
          <a:xfrm>
            <a:off x="8153400" y="219075"/>
            <a:ext cx="990600" cy="271463"/>
            <a:chOff x="5136" y="138"/>
            <a:chExt cx="624" cy="171"/>
          </a:xfrm>
        </p:grpSpPr>
        <p:sp>
          <p:nvSpPr>
            <p:cNvPr id="292892" name="AutoShape 28"/>
            <p:cNvSpPr>
              <a:spLocks noChangeArrowheads="1"/>
            </p:cNvSpPr>
            <p:nvPr/>
          </p:nvSpPr>
          <p:spPr bwMode="auto">
            <a:xfrm>
              <a:off x="5136" y="138"/>
              <a:ext cx="624" cy="171"/>
            </a:xfrm>
            <a:prstGeom prst="roundRect">
              <a:avLst>
                <a:gd name="adj" fmla="val 16667"/>
              </a:avLst>
            </a:prstGeom>
            <a:solidFill>
              <a:srgbClr val="A5C394"/>
            </a:solidFill>
            <a:ln w="9525">
              <a:noFill/>
              <a:round/>
              <a:headEnd/>
              <a:tailEnd/>
            </a:ln>
            <a:effectLst/>
          </p:spPr>
          <p:txBody>
            <a:bodyPr wrap="none" anchor="ctr"/>
            <a:lstStyle/>
            <a:p>
              <a:pPr>
                <a:defRPr/>
              </a:pPr>
              <a:endParaRPr lang="en-US" sz="1800">
                <a:ea typeface="ＭＳ Ｐゴシック" charset="-128"/>
              </a:endParaRPr>
            </a:p>
          </p:txBody>
        </p:sp>
        <p:sp>
          <p:nvSpPr>
            <p:cNvPr id="292893" name="Rectangle 29"/>
            <p:cNvSpPr>
              <a:spLocks noChangeArrowheads="1"/>
            </p:cNvSpPr>
            <p:nvPr/>
          </p:nvSpPr>
          <p:spPr bwMode="auto">
            <a:xfrm>
              <a:off x="5733" y="138"/>
              <a:ext cx="27" cy="171"/>
            </a:xfrm>
            <a:prstGeom prst="rect">
              <a:avLst/>
            </a:prstGeom>
            <a:solidFill>
              <a:srgbClr val="A5C394"/>
            </a:solidFill>
            <a:ln w="9525" algn="ctr">
              <a:noFill/>
              <a:miter lim="800000"/>
              <a:headEnd/>
              <a:tailEnd/>
            </a:ln>
            <a:effectLst/>
          </p:spPr>
          <p:txBody>
            <a:bodyPr wrap="none" anchor="ctr"/>
            <a:lstStyle/>
            <a:p>
              <a:pPr>
                <a:defRPr/>
              </a:pPr>
              <a:endParaRPr lang="en-US" sz="1800">
                <a:ea typeface="ＭＳ Ｐゴシック" charset="-128"/>
              </a:endParaRPr>
            </a:p>
          </p:txBody>
        </p:sp>
      </p:grpSp>
      <p:sp>
        <p:nvSpPr>
          <p:cNvPr id="1027" name="Rectangle 5"/>
          <p:cNvSpPr>
            <a:spLocks noGrp="1" noChangeArrowheads="1"/>
          </p:cNvSpPr>
          <p:nvPr>
            <p:ph type="title"/>
          </p:nvPr>
        </p:nvSpPr>
        <p:spPr bwMode="auto">
          <a:xfrm>
            <a:off x="228600" y="779463"/>
            <a:ext cx="8153400" cy="533400"/>
          </a:xfrm>
          <a:prstGeom prst="rect">
            <a:avLst/>
          </a:prstGeom>
          <a:noFill/>
          <a:ln w="9525">
            <a:noFill/>
            <a:miter lim="800000"/>
            <a:headEnd/>
            <a:tailEnd/>
          </a:ln>
        </p:spPr>
        <p:txBody>
          <a:bodyPr vert="horz" wrap="square" lIns="91440" tIns="45720" rIns="91440" bIns="0" numCol="1" anchor="t"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228600" y="1600200"/>
            <a:ext cx="86868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2871" name="Rectangle 7"/>
          <p:cNvSpPr>
            <a:spLocks noGrp="1" noChangeArrowheads="1"/>
          </p:cNvSpPr>
          <p:nvPr>
            <p:ph type="ftr" sz="quarter" idx="3"/>
          </p:nvPr>
        </p:nvSpPr>
        <p:spPr bwMode="auto">
          <a:xfrm>
            <a:off x="2133600" y="60960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Gill Sans MT" charset="0"/>
                <a:ea typeface="ＭＳ Ｐゴシック" charset="-128"/>
              </a:defRPr>
            </a:lvl1pPr>
          </a:lstStyle>
          <a:p>
            <a:pPr>
              <a:defRPr/>
            </a:pPr>
            <a:endParaRPr lang="en-US"/>
          </a:p>
        </p:txBody>
      </p:sp>
      <p:sp>
        <p:nvSpPr>
          <p:cNvPr id="292872" name="Rectangle 8"/>
          <p:cNvSpPr>
            <a:spLocks noChangeArrowheads="1"/>
          </p:cNvSpPr>
          <p:nvPr/>
        </p:nvSpPr>
        <p:spPr bwMode="auto">
          <a:xfrm>
            <a:off x="1165225" y="-7938"/>
            <a:ext cx="184150" cy="366713"/>
          </a:xfrm>
          <a:prstGeom prst="rect">
            <a:avLst/>
          </a:prstGeom>
          <a:noFill/>
          <a:ln w="9525">
            <a:noFill/>
            <a:miter lim="800000"/>
            <a:headEnd/>
            <a:tailEnd/>
          </a:ln>
          <a:effectLst/>
        </p:spPr>
        <p:txBody>
          <a:bodyPr wrap="none">
            <a:spAutoFit/>
          </a:bodyPr>
          <a:lstStyle/>
          <a:p>
            <a:pPr>
              <a:defRPr/>
            </a:pPr>
            <a:endParaRPr lang="en-US" sz="1800">
              <a:ea typeface="ＭＳ Ｐゴシック" charset="-128"/>
            </a:endParaRPr>
          </a:p>
        </p:txBody>
      </p:sp>
      <p:sp>
        <p:nvSpPr>
          <p:cNvPr id="292873" name="Rectangle 9"/>
          <p:cNvSpPr>
            <a:spLocks noChangeArrowheads="1"/>
          </p:cNvSpPr>
          <p:nvPr/>
        </p:nvSpPr>
        <p:spPr bwMode="auto">
          <a:xfrm>
            <a:off x="669925" y="-71438"/>
            <a:ext cx="184150" cy="366713"/>
          </a:xfrm>
          <a:prstGeom prst="rect">
            <a:avLst/>
          </a:prstGeom>
          <a:noFill/>
          <a:ln w="9525">
            <a:noFill/>
            <a:miter lim="800000"/>
            <a:headEnd/>
            <a:tailEnd/>
          </a:ln>
          <a:effectLst/>
        </p:spPr>
        <p:txBody>
          <a:bodyPr wrap="none">
            <a:spAutoFit/>
          </a:bodyPr>
          <a:lstStyle/>
          <a:p>
            <a:pPr>
              <a:defRPr/>
            </a:pPr>
            <a:endParaRPr lang="en-US" sz="1800">
              <a:ea typeface="ＭＳ Ｐゴシック" charset="-128"/>
            </a:endParaRPr>
          </a:p>
        </p:txBody>
      </p:sp>
      <p:sp>
        <p:nvSpPr>
          <p:cNvPr id="292888" name="AutoShape 24"/>
          <p:cNvSpPr>
            <a:spLocks noChangeArrowheads="1"/>
          </p:cNvSpPr>
          <p:nvPr/>
        </p:nvSpPr>
        <p:spPr bwMode="auto">
          <a:xfrm>
            <a:off x="330200" y="152400"/>
            <a:ext cx="609600" cy="381000"/>
          </a:xfrm>
          <a:prstGeom prst="roundRect">
            <a:avLst>
              <a:gd name="adj" fmla="val 16667"/>
            </a:avLst>
          </a:prstGeom>
          <a:solidFill>
            <a:srgbClr val="A5C394"/>
          </a:solidFill>
          <a:ln w="9525">
            <a:noFill/>
            <a:round/>
            <a:headEnd/>
            <a:tailEnd/>
          </a:ln>
          <a:effectLst/>
        </p:spPr>
        <p:txBody>
          <a:bodyPr wrap="none" anchor="ctr"/>
          <a:lstStyle/>
          <a:p>
            <a:pPr>
              <a:defRPr/>
            </a:pPr>
            <a:endParaRPr lang="en-US" sz="1800">
              <a:ea typeface="ＭＳ Ｐゴシック" charset="-128"/>
            </a:endParaRPr>
          </a:p>
        </p:txBody>
      </p:sp>
      <p:sp>
        <p:nvSpPr>
          <p:cNvPr id="292889" name="Rectangle 25"/>
          <p:cNvSpPr>
            <a:spLocks noGrp="1" noChangeArrowheads="1"/>
          </p:cNvSpPr>
          <p:nvPr>
            <p:ph type="sldNum" sz="quarter" idx="4"/>
          </p:nvPr>
        </p:nvSpPr>
        <p:spPr bwMode="auto">
          <a:xfrm>
            <a:off x="6723063" y="2317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Gill Sans MT" charset="0"/>
                <a:ea typeface="ＭＳ Ｐゴシック" charset="-128"/>
              </a:defRPr>
            </a:lvl1pPr>
          </a:lstStyle>
          <a:p>
            <a:pPr>
              <a:defRPr/>
            </a:pPr>
            <a:r>
              <a:rPr lang="en-US"/>
              <a:t>SLIDE </a:t>
            </a:r>
            <a:fld id="{74A14E59-6655-44C5-8358-DDE91A843A85}" type="slidenum">
              <a:rPr lang="en-US"/>
              <a:pPr>
                <a:defRPr/>
              </a:pPr>
              <a:t>‹#›</a:t>
            </a:fld>
            <a:endParaRPr lang="en-US"/>
          </a:p>
        </p:txBody>
      </p:sp>
      <p:pic>
        <p:nvPicPr>
          <p:cNvPr id="1034" name="Picture 26" descr="Bug_BLACK"/>
          <p:cNvPicPr>
            <a:picLocks noChangeAspect="1" noChangeArrowheads="1"/>
          </p:cNvPicPr>
          <p:nvPr/>
        </p:nvPicPr>
        <p:blipFill>
          <a:blip r:embed="rId13" cstate="print"/>
          <a:srcRect/>
          <a:stretch>
            <a:fillRect/>
          </a:stretch>
        </p:blipFill>
        <p:spPr bwMode="auto">
          <a:xfrm>
            <a:off x="450850" y="196850"/>
            <a:ext cx="381000" cy="309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rtl="0" eaLnBrk="1" fontAlgn="base" hangingPunct="1">
        <a:lnSpc>
          <a:spcPct val="80000"/>
        </a:lnSpc>
        <a:spcBef>
          <a:spcPct val="0"/>
        </a:spcBef>
        <a:spcAft>
          <a:spcPct val="0"/>
        </a:spcAft>
        <a:defRPr sz="3000">
          <a:solidFill>
            <a:schemeClr val="accent1"/>
          </a:solidFill>
          <a:latin typeface="+mj-lt"/>
          <a:ea typeface="ＭＳ Ｐゴシック" charset="-128"/>
          <a:cs typeface="ＭＳ Ｐゴシック" charset="-128"/>
        </a:defRPr>
      </a:lvl1pPr>
      <a:lvl2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2pPr>
      <a:lvl3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3pPr>
      <a:lvl4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4pPr>
      <a:lvl5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5pPr>
      <a:lvl6pPr marL="457200" algn="l" rtl="0" eaLnBrk="1" fontAlgn="base" hangingPunct="1">
        <a:lnSpc>
          <a:spcPct val="80000"/>
        </a:lnSpc>
        <a:spcBef>
          <a:spcPct val="0"/>
        </a:spcBef>
        <a:spcAft>
          <a:spcPct val="0"/>
        </a:spcAft>
        <a:defRPr sz="3000">
          <a:solidFill>
            <a:schemeClr val="accent1"/>
          </a:solidFill>
          <a:latin typeface="Gill Sans MT" pitchFamily="34" charset="0"/>
        </a:defRPr>
      </a:lvl6pPr>
      <a:lvl7pPr marL="914400" algn="l" rtl="0" eaLnBrk="1" fontAlgn="base" hangingPunct="1">
        <a:lnSpc>
          <a:spcPct val="80000"/>
        </a:lnSpc>
        <a:spcBef>
          <a:spcPct val="0"/>
        </a:spcBef>
        <a:spcAft>
          <a:spcPct val="0"/>
        </a:spcAft>
        <a:defRPr sz="3000">
          <a:solidFill>
            <a:schemeClr val="accent1"/>
          </a:solidFill>
          <a:latin typeface="Gill Sans MT" pitchFamily="34" charset="0"/>
        </a:defRPr>
      </a:lvl7pPr>
      <a:lvl8pPr marL="1371600" algn="l" rtl="0" eaLnBrk="1" fontAlgn="base" hangingPunct="1">
        <a:lnSpc>
          <a:spcPct val="80000"/>
        </a:lnSpc>
        <a:spcBef>
          <a:spcPct val="0"/>
        </a:spcBef>
        <a:spcAft>
          <a:spcPct val="0"/>
        </a:spcAft>
        <a:defRPr sz="3000">
          <a:solidFill>
            <a:schemeClr val="accent1"/>
          </a:solidFill>
          <a:latin typeface="Gill Sans MT" pitchFamily="34" charset="0"/>
        </a:defRPr>
      </a:lvl8pPr>
      <a:lvl9pPr marL="1828800" algn="l" rtl="0" eaLnBrk="1" fontAlgn="base" hangingPunct="1">
        <a:lnSpc>
          <a:spcPct val="80000"/>
        </a:lnSpc>
        <a:spcBef>
          <a:spcPct val="0"/>
        </a:spcBef>
        <a:spcAft>
          <a:spcPct val="0"/>
        </a:spcAft>
        <a:defRPr sz="3000">
          <a:solidFill>
            <a:schemeClr val="accent1"/>
          </a:solidFill>
          <a:latin typeface="Gill Sans MT" pitchFamily="34" charset="0"/>
        </a:defRPr>
      </a:lvl9pPr>
    </p:titleStyle>
    <p:bodyStyle>
      <a:lvl1pPr marL="342900" indent="-342900" algn="l" rtl="0" eaLnBrk="1" fontAlgn="base" hangingPunct="1">
        <a:spcBef>
          <a:spcPct val="20000"/>
        </a:spcBef>
        <a:spcAft>
          <a:spcPct val="0"/>
        </a:spcAft>
        <a:buClr>
          <a:schemeClr val="tx2"/>
        </a:buClr>
        <a:buFont typeface="Gill Sans MT" pitchFamily="34" charset="0"/>
        <a:buChar char="•"/>
        <a:defRPr sz="28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hlink"/>
        </a:buClr>
        <a:buFont typeface="Gill Sans MT" pitchFamily="34" charset="0"/>
        <a:buChar char="•"/>
        <a:defRPr sz="24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200">
          <a:solidFill>
            <a:schemeClr val="tx1"/>
          </a:solidFill>
          <a:latin typeface="+mn-lt"/>
          <a:ea typeface="ＭＳ Ｐゴシック" charset="-128"/>
        </a:defRPr>
      </a:lvl3pPr>
      <a:lvl4pPr marL="1428750" indent="-228600" algn="l" rtl="0" eaLnBrk="1" fontAlgn="base" hangingPunct="1">
        <a:spcBef>
          <a:spcPct val="20000"/>
        </a:spcBef>
        <a:spcAft>
          <a:spcPct val="0"/>
        </a:spcAft>
        <a:buClr>
          <a:schemeClr val="accent1"/>
        </a:buClr>
        <a:buFont typeface="Gill Sans MT" pitchFamily="34" charset="0"/>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lr>
          <a:schemeClr val="folHlink"/>
        </a:buClr>
        <a:buFont typeface="Gill Sans MT" pitchFamily="34" charset="0"/>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lr>
          <a:schemeClr val="folHlink"/>
        </a:buClr>
        <a:buFont typeface="Gill Sans MT" pitchFamily="34" charset="0"/>
        <a:buChar char="•"/>
        <a:defRPr sz="2000">
          <a:solidFill>
            <a:schemeClr val="tx1"/>
          </a:solidFill>
          <a:latin typeface="+mn-lt"/>
        </a:defRPr>
      </a:lvl6pPr>
      <a:lvl7pPr marL="2686050" indent="-228600" algn="l" rtl="0" eaLnBrk="1" fontAlgn="base" hangingPunct="1">
        <a:spcBef>
          <a:spcPct val="20000"/>
        </a:spcBef>
        <a:spcAft>
          <a:spcPct val="0"/>
        </a:spcAft>
        <a:buClr>
          <a:schemeClr val="folHlink"/>
        </a:buClr>
        <a:buFont typeface="Gill Sans MT" pitchFamily="34" charset="0"/>
        <a:buChar char="•"/>
        <a:defRPr sz="2000">
          <a:solidFill>
            <a:schemeClr val="tx1"/>
          </a:solidFill>
          <a:latin typeface="+mn-lt"/>
        </a:defRPr>
      </a:lvl7pPr>
      <a:lvl8pPr marL="3143250" indent="-228600" algn="l" rtl="0" eaLnBrk="1" fontAlgn="base" hangingPunct="1">
        <a:spcBef>
          <a:spcPct val="20000"/>
        </a:spcBef>
        <a:spcAft>
          <a:spcPct val="0"/>
        </a:spcAft>
        <a:buClr>
          <a:schemeClr val="folHlink"/>
        </a:buClr>
        <a:buFont typeface="Gill Sans MT" pitchFamily="34" charset="0"/>
        <a:buChar char="•"/>
        <a:defRPr sz="2000">
          <a:solidFill>
            <a:schemeClr val="tx1"/>
          </a:solidFill>
          <a:latin typeface="+mn-lt"/>
        </a:defRPr>
      </a:lvl8pPr>
      <a:lvl9pPr marL="3600450" indent="-228600" algn="l" rtl="0" eaLnBrk="1" fontAlgn="base" hangingPunct="1">
        <a:spcBef>
          <a:spcPct val="20000"/>
        </a:spcBef>
        <a:spcAft>
          <a:spcPct val="0"/>
        </a:spcAft>
        <a:buClr>
          <a:schemeClr val="folHlink"/>
        </a:buClr>
        <a:buFont typeface="Gill Sans MT"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ms-wg.sti2.org/minimal-service-mod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ervices5.jpg"/>
          <p:cNvPicPr>
            <a:picLocks noChangeAspect="1"/>
          </p:cNvPicPr>
          <p:nvPr/>
        </p:nvPicPr>
        <p:blipFill>
          <a:blip r:embed="rId3" cstate="print"/>
          <a:srcRect/>
          <a:stretch>
            <a:fillRect/>
          </a:stretch>
        </p:blipFill>
        <p:spPr bwMode="auto">
          <a:xfrm>
            <a:off x="238125" y="4924425"/>
            <a:ext cx="8667750" cy="1109663"/>
          </a:xfrm>
          <a:prstGeom prst="rect">
            <a:avLst/>
          </a:prstGeom>
          <a:noFill/>
          <a:ln w="9525">
            <a:noFill/>
            <a:miter lim="800000"/>
            <a:headEnd/>
            <a:tailEnd/>
          </a:ln>
        </p:spPr>
      </p:pic>
      <p:sp>
        <p:nvSpPr>
          <p:cNvPr id="3075" name="Rectangle 28"/>
          <p:cNvSpPr>
            <a:spLocks noChangeArrowheads="1"/>
          </p:cNvSpPr>
          <p:nvPr/>
        </p:nvSpPr>
        <p:spPr bwMode="auto">
          <a:xfrm>
            <a:off x="238124" y="2060058"/>
            <a:ext cx="8583441" cy="858884"/>
          </a:xfrm>
          <a:prstGeom prst="rect">
            <a:avLst/>
          </a:prstGeom>
          <a:noFill/>
          <a:ln w="9525">
            <a:noFill/>
            <a:miter lim="800000"/>
            <a:headEnd/>
            <a:tailEnd/>
          </a:ln>
        </p:spPr>
        <p:txBody>
          <a:bodyPr anchor="b"/>
          <a:lstStyle/>
          <a:p>
            <a:pPr algn="ctr">
              <a:lnSpc>
                <a:spcPct val="80000"/>
              </a:lnSpc>
            </a:pPr>
            <a:r>
              <a:rPr lang="en-US" sz="2800" smtClean="0">
                <a:solidFill>
                  <a:schemeClr val="bg1"/>
                </a:solidFill>
                <a:latin typeface="Gill Sans MT" pitchFamily="34" charset="0"/>
              </a:rPr>
              <a:t>Alion Semantic </a:t>
            </a:r>
            <a:r>
              <a:rPr lang="en-US" sz="2800" dirty="0" smtClean="0">
                <a:solidFill>
                  <a:schemeClr val="bg1"/>
                </a:solidFill>
                <a:latin typeface="Gill Sans MT" pitchFamily="34" charset="0"/>
              </a:rPr>
              <a:t>Mediation Bus™:  An Ontology-based Runtime Infrastructure for Service Interoperability</a:t>
            </a:r>
            <a:endParaRPr lang="en-US" sz="2800" dirty="0">
              <a:solidFill>
                <a:schemeClr val="bg1"/>
              </a:solidFill>
              <a:latin typeface="Gill Sans MT" pitchFamily="34" charset="0"/>
            </a:endParaRPr>
          </a:p>
        </p:txBody>
      </p:sp>
      <p:sp>
        <p:nvSpPr>
          <p:cNvPr id="9" name="TextBox 4"/>
          <p:cNvSpPr txBox="1">
            <a:spLocks noChangeArrowheads="1"/>
          </p:cNvSpPr>
          <p:nvPr/>
        </p:nvSpPr>
        <p:spPr bwMode="auto">
          <a:xfrm>
            <a:off x="3796575" y="6282595"/>
            <a:ext cx="5024990" cy="307777"/>
          </a:xfrm>
          <a:prstGeom prst="rect">
            <a:avLst/>
          </a:prstGeom>
          <a:noFill/>
          <a:ln w="9525">
            <a:noFill/>
            <a:miter lim="800000"/>
            <a:headEnd/>
            <a:tailEnd/>
          </a:ln>
        </p:spPr>
        <p:txBody>
          <a:bodyPr wrap="square">
            <a:spAutoFit/>
          </a:bodyPr>
          <a:lstStyle/>
          <a:p>
            <a:pPr algn="r"/>
            <a:r>
              <a:rPr lang="en-US" sz="1400" dirty="0">
                <a:latin typeface="+mj-lt"/>
              </a:rPr>
              <a:t>alionscience.com/semantic</a:t>
            </a:r>
            <a:endParaRPr lang="en-US" sz="1400"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lded Corner 41"/>
          <p:cNvSpPr/>
          <p:nvPr/>
        </p:nvSpPr>
        <p:spPr bwMode="auto">
          <a:xfrm>
            <a:off x="5860361" y="5020717"/>
            <a:ext cx="2661557" cy="1488623"/>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Service Ontology</a:t>
            </a:r>
          </a:p>
        </p:txBody>
      </p:sp>
      <p:sp>
        <p:nvSpPr>
          <p:cNvPr id="8194" name="Title 1"/>
          <p:cNvSpPr>
            <a:spLocks noGrp="1"/>
          </p:cNvSpPr>
          <p:nvPr>
            <p:ph type="title"/>
          </p:nvPr>
        </p:nvSpPr>
        <p:spPr>
          <a:xfrm>
            <a:off x="236764" y="705984"/>
            <a:ext cx="8153400" cy="533400"/>
          </a:xfrm>
        </p:spPr>
        <p:txBody>
          <a:bodyPr/>
          <a:lstStyle/>
          <a:p>
            <a:r>
              <a:rPr lang="en-US" dirty="0">
                <a:ea typeface="ＭＳ Ｐゴシック" pitchFamily="34" charset="-128"/>
              </a:rPr>
              <a:t>Semantic Annotations for WSDL and XML Schema (SAWSDL</a:t>
            </a:r>
            <a:r>
              <a:rPr lang="en-US" dirty="0" smtClean="0">
                <a:ea typeface="ＭＳ Ｐゴシック" pitchFamily="34" charset="-128"/>
              </a:rPr>
              <a:t>)</a:t>
            </a:r>
            <a:r>
              <a:rPr lang="en-US" dirty="0">
                <a:ea typeface="ＭＳ Ｐゴシック" pitchFamily="34" charset="-128"/>
              </a:rPr>
              <a:t/>
            </a:r>
            <a:br>
              <a:rPr lang="en-US" dirty="0">
                <a:ea typeface="ＭＳ Ｐゴシック" pitchFamily="34" charset="-128"/>
              </a:rPr>
            </a:br>
            <a:endParaRPr lang="en-US" dirty="0" smtClean="0">
              <a:solidFill>
                <a:srgbClr val="000000"/>
              </a:solidFill>
              <a:ea typeface="ＭＳ Ｐゴシック" pitchFamily="34" charset="-128"/>
            </a:endParaRPr>
          </a:p>
        </p:txBody>
      </p:sp>
      <p:sp>
        <p:nvSpPr>
          <p:cNvPr id="8" name="Content Placeholder 7"/>
          <p:cNvSpPr>
            <a:spLocks noGrp="1"/>
          </p:cNvSpPr>
          <p:nvPr>
            <p:ph idx="1"/>
          </p:nvPr>
        </p:nvSpPr>
        <p:spPr>
          <a:xfrm>
            <a:off x="228600" y="1616527"/>
            <a:ext cx="8401050" cy="1249138"/>
          </a:xfrm>
        </p:spPr>
        <p:txBody>
          <a:bodyPr>
            <a:normAutofit fontScale="62500" lnSpcReduction="20000"/>
          </a:bodyPr>
          <a:lstStyle/>
          <a:p>
            <a:r>
              <a:rPr lang="en-US" dirty="0" smtClean="0"/>
              <a:t>Relate the Service and Message description to the meaning captured in an Ontology.</a:t>
            </a:r>
          </a:p>
          <a:p>
            <a:pPr lvl="1"/>
            <a:r>
              <a:rPr lang="en-US" dirty="0" smtClean="0"/>
              <a:t>Annotations can be applied to all WSDL elements and XML Schema types.</a:t>
            </a:r>
          </a:p>
          <a:p>
            <a:r>
              <a:rPr lang="en-US" dirty="0" smtClean="0"/>
              <a:t>Define transformation between wired message format and the ontology representation.</a:t>
            </a:r>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10</a:t>
            </a:fld>
            <a:endParaRPr lang="en-US" smtClean="0">
              <a:latin typeface="Gill Sans MT" pitchFamily="34" charset="0"/>
              <a:ea typeface="ＭＳ Ｐゴシック" pitchFamily="34" charset="-128"/>
            </a:endParaRPr>
          </a:p>
        </p:txBody>
      </p:sp>
      <p:sp>
        <p:nvSpPr>
          <p:cNvPr id="10" name="Folded Corner 9"/>
          <p:cNvSpPr/>
          <p:nvPr/>
        </p:nvSpPr>
        <p:spPr bwMode="auto">
          <a:xfrm>
            <a:off x="582767" y="4916336"/>
            <a:ext cx="2873829" cy="1551216"/>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WSDL</a:t>
            </a:r>
          </a:p>
        </p:txBody>
      </p:sp>
      <p:sp>
        <p:nvSpPr>
          <p:cNvPr id="24" name="Folded Corner 23"/>
          <p:cNvSpPr/>
          <p:nvPr/>
        </p:nvSpPr>
        <p:spPr bwMode="auto">
          <a:xfrm>
            <a:off x="568689" y="2759779"/>
            <a:ext cx="2873829" cy="1233260"/>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XML</a:t>
            </a:r>
            <a:r>
              <a:rPr kumimoji="0" lang="en-US" sz="1100" b="0" i="0" u="none" strike="noStrike" cap="none" normalizeH="0" dirty="0" smtClean="0">
                <a:ln>
                  <a:noFill/>
                </a:ln>
                <a:solidFill>
                  <a:schemeClr val="tx1"/>
                </a:solidFill>
                <a:effectLst/>
                <a:latin typeface="+mj-lt"/>
              </a:rPr>
              <a:t> Schema</a:t>
            </a:r>
            <a:endParaRPr kumimoji="0" lang="en-US" sz="1100" b="0" i="0" u="none" strike="noStrike" cap="none" normalizeH="0" baseline="0" dirty="0" smtClean="0">
              <a:ln>
                <a:noFill/>
              </a:ln>
              <a:solidFill>
                <a:schemeClr val="tx1"/>
              </a:solidFill>
              <a:effectLst/>
              <a:latin typeface="+mj-lt"/>
            </a:endParaRPr>
          </a:p>
        </p:txBody>
      </p:sp>
      <p:cxnSp>
        <p:nvCxnSpPr>
          <p:cNvPr id="12" name="Straight Arrow Connector 11"/>
          <p:cNvCxnSpPr>
            <a:stCxn id="10" idx="0"/>
            <a:endCxn id="24" idx="2"/>
          </p:cNvCxnSpPr>
          <p:nvPr/>
        </p:nvCxnSpPr>
        <p:spPr bwMode="auto">
          <a:xfrm flipH="1" flipV="1">
            <a:off x="2005604" y="3993039"/>
            <a:ext cx="14078" cy="923297"/>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37471" y="4254649"/>
            <a:ext cx="582211" cy="261610"/>
          </a:xfrm>
          <a:prstGeom prst="rect">
            <a:avLst/>
          </a:prstGeom>
          <a:noFill/>
        </p:spPr>
        <p:txBody>
          <a:bodyPr wrap="none" rtlCol="0">
            <a:spAutoFit/>
          </a:bodyPr>
          <a:lstStyle/>
          <a:p>
            <a:r>
              <a:rPr lang="en-US" sz="1050" dirty="0" smtClean="0">
                <a:latin typeface="+mj-lt"/>
              </a:rPr>
              <a:t>Import</a:t>
            </a:r>
            <a:endParaRPr lang="en-US" sz="1050" dirty="0">
              <a:latin typeface="+mj-lt"/>
            </a:endParaRPr>
          </a:p>
        </p:txBody>
      </p:sp>
      <p:sp>
        <p:nvSpPr>
          <p:cNvPr id="14" name="Rectangle 13"/>
          <p:cNvSpPr/>
          <p:nvPr/>
        </p:nvSpPr>
        <p:spPr bwMode="auto">
          <a:xfrm>
            <a:off x="601345" y="3103132"/>
            <a:ext cx="3369130" cy="669472"/>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US" sz="900" b="0" i="0" u="none" strike="noStrike" cap="none" normalizeH="0" baseline="0" dirty="0" smtClean="0">
                <a:ln>
                  <a:noFill/>
                </a:ln>
                <a:solidFill>
                  <a:schemeClr val="tx1"/>
                </a:solidFill>
                <a:effectLst/>
                <a:latin typeface="Courier" pitchFamily="49" charset="0"/>
              </a:rPr>
              <a:t>&lt;</a:t>
            </a:r>
            <a:r>
              <a:rPr lang="en-US" sz="900" dirty="0" err="1" smtClean="0">
                <a:solidFill>
                  <a:schemeClr val="tx1"/>
                </a:solidFill>
                <a:latin typeface="Courier" pitchFamily="49" charset="0"/>
              </a:rPr>
              <a:t>xsd:</a:t>
            </a:r>
            <a:r>
              <a:rPr kumimoji="0" lang="en-US" sz="900" b="0" i="0" u="none" strike="noStrike" cap="none" normalizeH="0" baseline="0" dirty="0" err="1" smtClean="0">
                <a:ln>
                  <a:noFill/>
                </a:ln>
                <a:solidFill>
                  <a:schemeClr val="tx1"/>
                </a:solidFill>
                <a:effectLst/>
                <a:latin typeface="Courier" pitchFamily="49" charset="0"/>
              </a:rPr>
              <a:t>ComplexType</a:t>
            </a:r>
            <a:r>
              <a:rPr kumimoji="0" lang="en-US" sz="900" b="0" i="0" u="none" strike="noStrike" cap="none" normalizeH="0" baseline="0" dirty="0" smtClean="0">
                <a:ln>
                  <a:noFill/>
                </a:ln>
                <a:solidFill>
                  <a:schemeClr val="tx1"/>
                </a:solidFill>
                <a:effectLst/>
                <a:latin typeface="Courier" pitchFamily="49" charset="0"/>
              </a:rPr>
              <a:t> </a:t>
            </a:r>
            <a:r>
              <a:rPr lang="en-US" sz="900" dirty="0" smtClean="0">
                <a:solidFill>
                  <a:schemeClr val="tx1"/>
                </a:solidFill>
                <a:latin typeface="Courier" pitchFamily="49" charset="0"/>
              </a:rPr>
              <a:t>name=“</a:t>
            </a:r>
            <a:r>
              <a:rPr lang="en-US" sz="900" dirty="0" err="1" smtClean="0">
                <a:solidFill>
                  <a:schemeClr val="tx1"/>
                </a:solidFill>
                <a:latin typeface="Courier" pitchFamily="49" charset="0"/>
              </a:rPr>
              <a:t>FlightTrack</a:t>
            </a:r>
            <a:r>
              <a:rPr lang="en-US" sz="900" dirty="0" smtClean="0">
                <a:solidFill>
                  <a:schemeClr val="tx1"/>
                </a:solidFill>
                <a:latin typeface="Courier" pitchFamily="49" charset="0"/>
              </a:rPr>
              <a:t>” </a:t>
            </a:r>
          </a:p>
          <a:p>
            <a:r>
              <a:rPr lang="en-US" sz="900" dirty="0">
                <a:solidFill>
                  <a:schemeClr val="tx1"/>
                </a:solidFill>
                <a:latin typeface="Courier" pitchFamily="49" charset="0"/>
              </a:rPr>
              <a:t>	</a:t>
            </a:r>
            <a:r>
              <a:rPr lang="en-US" sz="900" dirty="0" err="1" smtClean="0">
                <a:solidFill>
                  <a:schemeClr val="tx1"/>
                </a:solidFill>
                <a:latin typeface="Courier" pitchFamily="49" charset="0"/>
              </a:rPr>
              <a:t>sawsdl:modelReference</a:t>
            </a:r>
            <a:r>
              <a:rPr lang="en-US" sz="900" dirty="0" smtClean="0">
                <a:solidFill>
                  <a:schemeClr val="tx1"/>
                </a:solidFill>
                <a:latin typeface="Courier" pitchFamily="49" charset="0"/>
              </a:rPr>
              <a:t>=“… …”</a:t>
            </a:r>
          </a:p>
          <a:p>
            <a:r>
              <a:rPr lang="en-US" sz="900" dirty="0">
                <a:solidFill>
                  <a:schemeClr val="tx1"/>
                </a:solidFill>
                <a:latin typeface="Courier" pitchFamily="49" charset="0"/>
              </a:rPr>
              <a:t>	</a:t>
            </a:r>
            <a:r>
              <a:rPr lang="en-US" sz="900" dirty="0" err="1" smtClean="0">
                <a:solidFill>
                  <a:schemeClr val="tx1"/>
                </a:solidFill>
                <a:latin typeface="Courier" pitchFamily="49" charset="0"/>
              </a:rPr>
              <a:t>sawsdl:liftingSchemaMapping</a:t>
            </a:r>
            <a:r>
              <a:rPr lang="en-US" sz="900" dirty="0" smtClean="0">
                <a:solidFill>
                  <a:schemeClr val="tx1"/>
                </a:solidFill>
                <a:latin typeface="Courier" pitchFamily="49" charset="0"/>
              </a:rPr>
              <a:t>=“…”</a:t>
            </a:r>
          </a:p>
          <a:p>
            <a:r>
              <a:rPr lang="en-US" sz="900" dirty="0">
                <a:solidFill>
                  <a:schemeClr val="tx1"/>
                </a:solidFill>
                <a:latin typeface="Courier" pitchFamily="49" charset="0"/>
              </a:rPr>
              <a:t>	</a:t>
            </a:r>
            <a:r>
              <a:rPr lang="en-US" sz="900" dirty="0" err="1" smtClean="0">
                <a:solidFill>
                  <a:schemeClr val="tx1"/>
                </a:solidFill>
                <a:latin typeface="Courier" pitchFamily="49" charset="0"/>
              </a:rPr>
              <a:t>sawsdl:loweringSchemaMapping</a:t>
            </a:r>
            <a:r>
              <a:rPr lang="en-US" sz="900" dirty="0" smtClean="0">
                <a:solidFill>
                  <a:schemeClr val="tx1"/>
                </a:solidFill>
                <a:latin typeface="Courier" pitchFamily="49" charset="0"/>
              </a:rPr>
              <a:t>=“…”&gt; </a:t>
            </a:r>
            <a:endParaRPr kumimoji="0" lang="en-US" sz="900" b="0" i="0" u="none" strike="noStrike" cap="none" normalizeH="0" baseline="0" dirty="0" smtClean="0">
              <a:ln>
                <a:noFill/>
              </a:ln>
              <a:solidFill>
                <a:schemeClr val="tx1"/>
              </a:solidFill>
              <a:effectLst/>
              <a:latin typeface="Courier" pitchFamily="49" charset="0"/>
            </a:endParaRPr>
          </a:p>
        </p:txBody>
      </p:sp>
      <p:sp>
        <p:nvSpPr>
          <p:cNvPr id="29" name="Rectangle 28"/>
          <p:cNvSpPr/>
          <p:nvPr/>
        </p:nvSpPr>
        <p:spPr bwMode="auto">
          <a:xfrm>
            <a:off x="615424" y="5282368"/>
            <a:ext cx="3369130" cy="454479"/>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US" sz="900" b="0" i="0" u="none" strike="noStrike" cap="none" normalizeH="0" baseline="0" dirty="0" smtClean="0">
                <a:ln>
                  <a:noFill/>
                </a:ln>
                <a:solidFill>
                  <a:schemeClr val="tx1"/>
                </a:solidFill>
                <a:effectLst/>
                <a:latin typeface="Courier" pitchFamily="49" charset="0"/>
              </a:rPr>
              <a:t>&lt;operation	</a:t>
            </a:r>
            <a:r>
              <a:rPr lang="en-US" sz="900" dirty="0" smtClean="0">
                <a:solidFill>
                  <a:schemeClr val="tx1"/>
                </a:solidFill>
                <a:latin typeface="Courier" pitchFamily="49" charset="0"/>
              </a:rPr>
              <a:t>name=“</a:t>
            </a:r>
            <a:r>
              <a:rPr lang="en-US" sz="900" dirty="0" err="1" smtClean="0">
                <a:solidFill>
                  <a:schemeClr val="tx1"/>
                </a:solidFill>
                <a:latin typeface="Courier" pitchFamily="49" charset="0"/>
              </a:rPr>
              <a:t>getFlightTrack</a:t>
            </a:r>
            <a:r>
              <a:rPr lang="en-US" sz="900" dirty="0" smtClean="0">
                <a:solidFill>
                  <a:schemeClr val="tx1"/>
                </a:solidFill>
                <a:latin typeface="Courier" pitchFamily="49" charset="0"/>
              </a:rPr>
              <a:t>” </a:t>
            </a:r>
          </a:p>
          <a:p>
            <a:r>
              <a:rPr lang="en-US" sz="900" dirty="0">
                <a:solidFill>
                  <a:schemeClr val="tx1"/>
                </a:solidFill>
                <a:latin typeface="Courier" pitchFamily="49" charset="0"/>
              </a:rPr>
              <a:t>	</a:t>
            </a:r>
            <a:r>
              <a:rPr lang="en-US" sz="900" dirty="0" err="1" smtClean="0">
                <a:solidFill>
                  <a:schemeClr val="tx1"/>
                </a:solidFill>
                <a:latin typeface="Courier" pitchFamily="49" charset="0"/>
              </a:rPr>
              <a:t>sawsdl:modelReference</a:t>
            </a:r>
            <a:r>
              <a:rPr lang="en-US" sz="900" dirty="0" smtClean="0">
                <a:solidFill>
                  <a:schemeClr val="tx1"/>
                </a:solidFill>
                <a:latin typeface="Courier" pitchFamily="49" charset="0"/>
              </a:rPr>
              <a:t>=“… …”&gt;</a:t>
            </a:r>
          </a:p>
        </p:txBody>
      </p:sp>
      <p:sp>
        <p:nvSpPr>
          <p:cNvPr id="30" name="Rectangle 29"/>
          <p:cNvSpPr/>
          <p:nvPr/>
        </p:nvSpPr>
        <p:spPr bwMode="auto">
          <a:xfrm>
            <a:off x="871238" y="5825064"/>
            <a:ext cx="3113316" cy="227239"/>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US" sz="900" b="0" i="0" u="none" strike="noStrike" cap="none" normalizeH="0" baseline="0" dirty="0" smtClean="0">
                <a:ln>
                  <a:noFill/>
                </a:ln>
                <a:solidFill>
                  <a:schemeClr val="tx1"/>
                </a:solidFill>
                <a:effectLst/>
                <a:latin typeface="Courier" pitchFamily="49" charset="0"/>
              </a:rPr>
              <a:t>&lt;input</a:t>
            </a:r>
            <a:r>
              <a:rPr kumimoji="0" lang="en-US" sz="900" b="0" i="0" u="none" strike="noStrike" cap="none" normalizeH="0" dirty="0" smtClean="0">
                <a:ln>
                  <a:noFill/>
                </a:ln>
                <a:solidFill>
                  <a:schemeClr val="tx1"/>
                </a:solidFill>
                <a:effectLst/>
                <a:latin typeface="Courier" pitchFamily="49" charset="0"/>
              </a:rPr>
              <a:t>    </a:t>
            </a:r>
            <a:r>
              <a:rPr lang="en-US" sz="900" dirty="0" smtClean="0">
                <a:solidFill>
                  <a:schemeClr val="tx1"/>
                </a:solidFill>
                <a:latin typeface="Courier" pitchFamily="49" charset="0"/>
              </a:rPr>
              <a:t>message=”…”&gt;</a:t>
            </a:r>
          </a:p>
        </p:txBody>
      </p:sp>
      <p:cxnSp>
        <p:nvCxnSpPr>
          <p:cNvPr id="32" name="Straight Arrow Connector 31"/>
          <p:cNvCxnSpPr>
            <a:stCxn id="30" idx="1"/>
            <a:endCxn id="14" idx="1"/>
          </p:cNvCxnSpPr>
          <p:nvPr/>
        </p:nvCxnSpPr>
        <p:spPr bwMode="auto">
          <a:xfrm rot="10800000">
            <a:off x="601346" y="3437868"/>
            <a:ext cx="269893" cy="2500816"/>
          </a:xfrm>
          <a:prstGeom prst="bentConnector3">
            <a:avLst>
              <a:gd name="adj1" fmla="val 184700"/>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8" name="Folded Corner 37"/>
          <p:cNvSpPr/>
          <p:nvPr/>
        </p:nvSpPr>
        <p:spPr bwMode="auto">
          <a:xfrm>
            <a:off x="5860361" y="2759779"/>
            <a:ext cx="2661557" cy="1195178"/>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Enterprise</a:t>
            </a:r>
            <a:r>
              <a:rPr kumimoji="0" lang="en-US" sz="1100" b="0" i="0" u="none" strike="noStrike" cap="none" normalizeH="0" dirty="0" smtClean="0">
                <a:ln>
                  <a:noFill/>
                </a:ln>
                <a:solidFill>
                  <a:schemeClr val="tx1"/>
                </a:solidFill>
                <a:effectLst/>
                <a:latin typeface="+mj-lt"/>
              </a:rPr>
              <a:t> </a:t>
            </a:r>
            <a:r>
              <a:rPr kumimoji="0" lang="en-US" sz="1100" b="0" i="0" u="none" strike="noStrike" cap="none" normalizeH="0" baseline="0" dirty="0" smtClean="0">
                <a:ln>
                  <a:noFill/>
                </a:ln>
                <a:solidFill>
                  <a:schemeClr val="tx1"/>
                </a:solidFill>
                <a:effectLst/>
                <a:latin typeface="+mj-lt"/>
              </a:rPr>
              <a:t>Vocabulary</a:t>
            </a:r>
          </a:p>
        </p:txBody>
      </p:sp>
      <p:sp>
        <p:nvSpPr>
          <p:cNvPr id="40" name="Rectangle 39"/>
          <p:cNvSpPr/>
          <p:nvPr/>
        </p:nvSpPr>
        <p:spPr bwMode="auto">
          <a:xfrm>
            <a:off x="6197598" y="3090728"/>
            <a:ext cx="2068282" cy="533279"/>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900" dirty="0" err="1" smtClean="0">
                <a:solidFill>
                  <a:schemeClr val="tx1"/>
                </a:solidFill>
                <a:latin typeface="Courier" pitchFamily="49" charset="0"/>
              </a:rPr>
              <a:t>ont:AirTrack</a:t>
            </a:r>
            <a:endParaRPr lang="en-US" sz="900" dirty="0" smtClean="0">
              <a:solidFill>
                <a:schemeClr val="tx1"/>
              </a:solidFill>
              <a:latin typeface="Courier" pitchFamily="49" charset="0"/>
            </a:endParaRPr>
          </a:p>
          <a:p>
            <a:r>
              <a:rPr lang="en-US" sz="900" dirty="0">
                <a:solidFill>
                  <a:schemeClr val="tx1"/>
                </a:solidFill>
                <a:latin typeface="Courier" pitchFamily="49" charset="0"/>
              </a:rPr>
              <a:t> </a:t>
            </a:r>
            <a:r>
              <a:rPr lang="en-US" sz="900" dirty="0" smtClean="0">
                <a:solidFill>
                  <a:schemeClr val="tx1"/>
                </a:solidFill>
                <a:latin typeface="Courier" pitchFamily="49" charset="0"/>
              </a:rPr>
              <a:t> a </a:t>
            </a:r>
            <a:r>
              <a:rPr lang="en-US" sz="900" smtClean="0">
                <a:solidFill>
                  <a:schemeClr val="tx1"/>
                </a:solidFill>
                <a:latin typeface="Courier" pitchFamily="49" charset="0"/>
              </a:rPr>
              <a:t>rdfs:Class</a:t>
            </a:r>
            <a:endParaRPr lang="en-US" sz="900" dirty="0" smtClean="0">
              <a:solidFill>
                <a:schemeClr val="tx1"/>
              </a:solidFill>
              <a:latin typeface="Courier" pitchFamily="49" charset="0"/>
            </a:endParaRPr>
          </a:p>
          <a:p>
            <a:r>
              <a:rPr lang="en-US" sz="900" dirty="0" smtClean="0">
                <a:solidFill>
                  <a:schemeClr val="tx1"/>
                </a:solidFill>
                <a:latin typeface="Courier" pitchFamily="49" charset="0"/>
              </a:rPr>
              <a:t>  … …</a:t>
            </a:r>
          </a:p>
        </p:txBody>
      </p:sp>
      <p:sp>
        <p:nvSpPr>
          <p:cNvPr id="41" name="Rectangle 40"/>
          <p:cNvSpPr/>
          <p:nvPr/>
        </p:nvSpPr>
        <p:spPr bwMode="auto">
          <a:xfrm>
            <a:off x="6088962" y="5373067"/>
            <a:ext cx="2166254" cy="533279"/>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900" dirty="0" err="1" smtClean="0">
                <a:solidFill>
                  <a:schemeClr val="tx1"/>
                </a:solidFill>
                <a:latin typeface="Courier" pitchFamily="49" charset="0"/>
              </a:rPr>
              <a:t>svc:airTrackProvider</a:t>
            </a:r>
            <a:endParaRPr lang="en-US" sz="900" dirty="0" smtClean="0">
              <a:solidFill>
                <a:schemeClr val="tx1"/>
              </a:solidFill>
              <a:latin typeface="Courier" pitchFamily="49" charset="0"/>
            </a:endParaRPr>
          </a:p>
          <a:p>
            <a:r>
              <a:rPr lang="en-US" sz="900" dirty="0">
                <a:solidFill>
                  <a:schemeClr val="tx1"/>
                </a:solidFill>
                <a:latin typeface="Courier" pitchFamily="49" charset="0"/>
              </a:rPr>
              <a:t> </a:t>
            </a:r>
            <a:r>
              <a:rPr lang="en-US" sz="900" dirty="0" smtClean="0">
                <a:solidFill>
                  <a:schemeClr val="tx1"/>
                </a:solidFill>
                <a:latin typeface="Courier" pitchFamily="49" charset="0"/>
              </a:rPr>
              <a:t> </a:t>
            </a:r>
            <a:r>
              <a:rPr lang="en-US" sz="900" dirty="0" err="1" smtClean="0">
                <a:solidFill>
                  <a:schemeClr val="tx1"/>
                </a:solidFill>
                <a:latin typeface="Courier" pitchFamily="49" charset="0"/>
              </a:rPr>
              <a:t>svc:payload</a:t>
            </a:r>
            <a:r>
              <a:rPr lang="en-US" sz="900" dirty="0" smtClean="0">
                <a:solidFill>
                  <a:schemeClr val="tx1"/>
                </a:solidFill>
                <a:latin typeface="Courier" pitchFamily="49" charset="0"/>
              </a:rPr>
              <a:t> </a:t>
            </a:r>
            <a:r>
              <a:rPr lang="en-US" sz="900" dirty="0" err="1" smtClean="0">
                <a:solidFill>
                  <a:schemeClr val="tx1"/>
                </a:solidFill>
                <a:latin typeface="Courier" pitchFamily="49" charset="0"/>
              </a:rPr>
              <a:t>ont:AirTrack</a:t>
            </a:r>
            <a:r>
              <a:rPr lang="en-US" sz="900" dirty="0">
                <a:solidFill>
                  <a:schemeClr val="tx1"/>
                </a:solidFill>
                <a:latin typeface="Courier" pitchFamily="49" charset="0"/>
              </a:rPr>
              <a:t/>
            </a:r>
            <a:br>
              <a:rPr lang="en-US" sz="900" dirty="0">
                <a:solidFill>
                  <a:schemeClr val="tx1"/>
                </a:solidFill>
                <a:latin typeface="Courier" pitchFamily="49" charset="0"/>
              </a:rPr>
            </a:br>
            <a:r>
              <a:rPr lang="en-US" sz="900" dirty="0" smtClean="0">
                <a:solidFill>
                  <a:schemeClr val="tx1"/>
                </a:solidFill>
                <a:latin typeface="Courier" pitchFamily="49" charset="0"/>
              </a:rPr>
              <a:t>  … …</a:t>
            </a:r>
          </a:p>
        </p:txBody>
      </p:sp>
      <p:cxnSp>
        <p:nvCxnSpPr>
          <p:cNvPr id="43" name="Straight Arrow Connector 31"/>
          <p:cNvCxnSpPr>
            <a:stCxn id="41" idx="3"/>
            <a:endCxn id="40" idx="3"/>
          </p:cNvCxnSpPr>
          <p:nvPr/>
        </p:nvCxnSpPr>
        <p:spPr bwMode="auto">
          <a:xfrm flipV="1">
            <a:off x="8255216" y="3357368"/>
            <a:ext cx="10664" cy="2282339"/>
          </a:xfrm>
          <a:prstGeom prst="bentConnector3">
            <a:avLst>
              <a:gd name="adj1" fmla="val 224366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054" name="Straight Arrow Connector 2053"/>
          <p:cNvCxnSpPr>
            <a:endCxn id="40" idx="1"/>
          </p:cNvCxnSpPr>
          <p:nvPr/>
        </p:nvCxnSpPr>
        <p:spPr bwMode="auto">
          <a:xfrm>
            <a:off x="3551464" y="3357367"/>
            <a:ext cx="2646134" cy="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p:cNvCxnSpPr/>
          <p:nvPr/>
        </p:nvCxnSpPr>
        <p:spPr bwMode="auto">
          <a:xfrm>
            <a:off x="3647069" y="5509607"/>
            <a:ext cx="2441893"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pic>
        <p:nvPicPr>
          <p:cNvPr id="2067" name="Picture 8" descr="http://www.w3.org/RDF/icons/rdf_w3c_icon.1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79837" y="4208719"/>
            <a:ext cx="509125" cy="552272"/>
          </a:xfrm>
          <a:prstGeom prst="rect">
            <a:avLst/>
          </a:prstGeom>
          <a:noFill/>
          <a:extLst>
            <a:ext uri="{909E8E84-426E-40DD-AFC4-6F175D3DCCD1}">
              <a14:hiddenFill xmlns="" xmlns:a14="http://schemas.microsoft.com/office/drawing/2010/main">
                <a:solidFill>
                  <a:srgbClr val="FFFFFF"/>
                </a:solidFill>
              </a14:hiddenFill>
            </a:ext>
          </a:extLst>
        </p:spPr>
      </p:pic>
      <p:pic>
        <p:nvPicPr>
          <p:cNvPr id="2068" name="Picture 10" descr="http://ecijaipur.web.officelive.com/images/xml-log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0115" y="4123844"/>
            <a:ext cx="676275" cy="67627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070" name="Straight Arrow Connector 2069"/>
          <p:cNvCxnSpPr/>
          <p:nvPr/>
        </p:nvCxnSpPr>
        <p:spPr bwMode="auto">
          <a:xfrm>
            <a:off x="3985207" y="4375992"/>
            <a:ext cx="1380761" cy="9462"/>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78" idx="0"/>
          </p:cNvCxnSpPr>
          <p:nvPr/>
        </p:nvCxnSpPr>
        <p:spPr bwMode="auto">
          <a:xfrm>
            <a:off x="3731079" y="3431054"/>
            <a:ext cx="944508" cy="73508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bwMode="auto">
          <a:xfrm flipH="1">
            <a:off x="3932292" y="4655532"/>
            <a:ext cx="1380761"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bwMode="auto">
          <a:xfrm>
            <a:off x="3796390" y="3635830"/>
            <a:ext cx="677639" cy="101970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078" name="TextBox 2077"/>
          <p:cNvSpPr txBox="1"/>
          <p:nvPr/>
        </p:nvSpPr>
        <p:spPr>
          <a:xfrm>
            <a:off x="4016393" y="4667754"/>
            <a:ext cx="1281927" cy="246221"/>
          </a:xfrm>
          <a:prstGeom prst="rect">
            <a:avLst/>
          </a:prstGeom>
          <a:noFill/>
        </p:spPr>
        <p:txBody>
          <a:bodyPr wrap="square" rtlCol="0">
            <a:spAutoFit/>
          </a:bodyPr>
          <a:lstStyle/>
          <a:p>
            <a:pPr algn="ctr"/>
            <a:r>
              <a:rPr lang="en-US" sz="1000" dirty="0" smtClean="0">
                <a:latin typeface="+mj-lt"/>
              </a:rPr>
              <a:t>SPARQL+XSLT</a:t>
            </a:r>
            <a:endParaRPr lang="en-US" sz="1000" dirty="0">
              <a:latin typeface="+mj-lt"/>
            </a:endParaRPr>
          </a:p>
        </p:txBody>
      </p:sp>
      <p:sp>
        <p:nvSpPr>
          <p:cNvPr id="78" name="TextBox 77"/>
          <p:cNvSpPr txBox="1"/>
          <p:nvPr/>
        </p:nvSpPr>
        <p:spPr>
          <a:xfrm>
            <a:off x="4034623" y="4166137"/>
            <a:ext cx="1281927" cy="246221"/>
          </a:xfrm>
          <a:prstGeom prst="rect">
            <a:avLst/>
          </a:prstGeom>
          <a:noFill/>
        </p:spPr>
        <p:txBody>
          <a:bodyPr wrap="square" rtlCol="0">
            <a:spAutoFit/>
          </a:bodyPr>
          <a:lstStyle/>
          <a:p>
            <a:pPr algn="ctr"/>
            <a:r>
              <a:rPr lang="en-US" sz="1000" dirty="0" smtClean="0">
                <a:latin typeface="+mj-lt"/>
              </a:rPr>
              <a:t>XSLT</a:t>
            </a:r>
            <a:endParaRPr lang="en-US" sz="1000" dirty="0">
              <a:latin typeface="+mj-lt"/>
            </a:endParaRPr>
          </a:p>
        </p:txBody>
      </p:sp>
    </p:spTree>
    <p:extLst>
      <p:ext uri="{BB962C8B-B14F-4D97-AF65-F5344CB8AC3E}">
        <p14:creationId xmlns="" xmlns:p14="http://schemas.microsoft.com/office/powerpoint/2010/main" val="472190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1"/>
          </p:nvPr>
        </p:nvSpPr>
        <p:spPr>
          <a:noFill/>
        </p:spPr>
        <p:txBody>
          <a:bodyPr/>
          <a:lstStyle/>
          <a:p>
            <a:r>
              <a:rPr lang="en-US" dirty="0" smtClean="0">
                <a:latin typeface="Gill Sans MT" pitchFamily="34" charset="0"/>
                <a:ea typeface="ＭＳ Ｐゴシック" pitchFamily="34" charset="-128"/>
              </a:rPr>
              <a:t>SLIDE </a:t>
            </a:r>
            <a:fld id="{23AC0EB2-520D-44F1-A0B6-1E49E2EC20A1}" type="slidenum">
              <a:rPr lang="en-US" smtClean="0">
                <a:latin typeface="Gill Sans MT" pitchFamily="34" charset="0"/>
                <a:ea typeface="ＭＳ Ｐゴシック" pitchFamily="34" charset="-128"/>
              </a:rPr>
              <a:pPr/>
              <a:t>11</a:t>
            </a:fld>
            <a:endParaRPr lang="en-US" dirty="0" smtClean="0">
              <a:latin typeface="Gill Sans MT" pitchFamily="34" charset="0"/>
              <a:ea typeface="ＭＳ Ｐゴシック" pitchFamily="34" charset="-128"/>
            </a:endParaRPr>
          </a:p>
        </p:txBody>
      </p:sp>
      <p:sp>
        <p:nvSpPr>
          <p:cNvPr id="1035" name="AutoShape 11" descr="data:image/jpg;base64,/9j/4AAQSkZJRgABAQAAAQABAAD/2wBDAAkGBwgHBgkIBwgKCgkLDRYPDQwMDRsUFRAWIB0iIiAdHx8kKDQsJCYxJx8fLT0tMTU3Ojo6Iys/RD84QzQ5Ojf/2wBDAQoKCg0MDRoPDxo3JR8lNzc3Nzc3Nzc3Nzc3Nzc3Nzc3Nzc3Nzc3Nzc3Nzc3Nzc3Nzc3Nzc3Nzc3Nzc3Nzc3Nzf/wAARCACnAKYDASIAAhEBAxEB/8QAGwAAAgMBAQEAAAAAAAAAAAAAAAQDBQYCAQf/xABBEAABAwIEAgUICAUDBQAAAAABAAIDBBEFEhMhMWEGQVFxkRQXIlJTk7HSBxYyVWJygcEVQlSh8CM20SU0c4Lh/8QAGwEAAQUBAQAAAAAAAAAAAAAAAAEDBAUGAgf/xAAqEQACAgEDAgUEAwEAAAAAAAAAAQIDEQQSIRMxBSJBUXEUIzIzBlJhJP/aAAwDAQACEQMRAD8A+4rl7msbmcbAL0mwuVR19aZnlrXegOzrXUIOTEbwOzYg0XEYvzSxrZTwNgkM6M6kKpIb3j3lkvrI8sl9ZI5+aM6XpoTePeWS+sjyyX1lX6ll7qI2IXcx/wAsl9ZeeWS3+0kc65bJ6dkm2KFUmWPlkvrI8sl9dIZ/StdRiW7uKHGIJtln5ZL6y88sl9ZIanXfivBION0bUGWWPlkvrI8sl9ZV4kvv1Hgus6VVoRyHvLJfWXba+QcTdV2dGdHTQm9l5BXMkNneiU2Dssxn5q0wytLzoyHf+VNTqxyjuM8lohCEydiOLVBhpDbi85Qs6HWHFWnSN9hC3mSqTOpunj5MkayXmJ86M6gzrzMpG043E5evNXqOygL1yXh2xKbnwjuPIw6Tay4Ep4dYS+cg2PigHrUC/VRhySoVNjercLgSWeN15Twz1BtEwu59SfjwSpfu9zW/ooEtdOb8iyOqhR7sT1PSKja/e6tTgT7bT727Al5cGqohdpDwuXqb1zKLOlVX2yJmUhc6lza+3X3LiVj43FsjS081xwCdq1qm8MJU7UNtl32613qJNjgNzwXQkLjyVtXLciDNYY3nRnS+dGopG0Z3DGddRyljw8GxbuCls6M6HHKDcbKGTUhZIODhdCVwZ+egiPYLIVXPiTRMj2KvpObOh/VUWdXfSw2NP+qz2dWemjmtEK5+cmzIzc1DnXmdPuI0mSueub81GTdehVWrt2LLJ1EU+xKHdquMNwsPtNU7N6mlLYPStlk1pNo27jmn6qsznI3Zo2AWfdnUe+fYtY1teWI46qjhblgYABteygdVvcd3Kv1DfcrwyJHqX6D0dOkP+UuHWpGVz29d1WaiNRJ9S16iuiPsXDnU9YzJMwAnrVJiGHuo3XBzR9vYpWykHinoKhs8Zhl3b1E9S63xt/yQ1KpwXHYzrjmt2L0Ptt1KWugNNM5h4X9EpQntVn4fqHLyvuV+prxz6E4fdGdQ5kZ1oYReOSrcl6E2dGdQ50Z11sE3GzwE/wDTYz3oXPR7fDIv86yhU8/yZYwxtRV9MTY0/wCqzWdaDps8NdSNPFxdYfoFmMyttJH7KK/UP7hPnQHKDOgOT8ovHAynyMh26mj3IA4nZJscbp2i9KeMHtv/AGWY8YlKMXktdCk5F3mFNSsib2JNzyeK6qZLvt2KBZmy7sjRVwwsneYozLlCjO4cwdZkZlyhHWYYOs5UkchBuCoV4DYpyNzQjimhzEgJ6USj7TFSvKuI3Z4HsPBUjyrfw+7N3BU62CUeTwvXmdQucvMy3FabWTOyaT4J86M6gzozdqd2s43G+6N74TD3fuhc9FXtkwaBzTcWPxKFQ2cTZbVvyozP0oktZh7mkgiR247gshT4m5u04v8Aibx8FsfpP3iofzu+AWBsr/w+Kemjkp9ZJq54LyKqilF2PaT2dfgpcyz1v8spGTzM+y89x3UmVXsMxt9y/Y83Vjhzr1UY7/gszFXyggPDXDwVrRVwD2PykFrgdjdZPx3TzdbLjw+2O5GhlF3kriyZkaHNDm7tIuD2hRZVgOplGpjJNHFl6GrsNXYYmpTFciLLyXhap8i8LVyrBFIgIXllKWrwN3T0ZnW46h2v2WVG9xtsrmrcIKKR56xlbbtKzVTV5fstPirrwWMrLXJFV4jNbTtzndi5zdqrpa6cn0co7hdKSSySfbc48rr0qiqW1ZMrZYk+C1krYYgQX5j2N3VbVV8s4yMBjYdtuJ71BawsiylxrihiU2z630I/2zRfk/coXvQkW6N0X5P3KFlNR+2Xyy/r/BfBRfSYLxUX53fALB5Vv/pIF46Lb+Z3wWHy8lf+Hv8A50VGt/cyDKvQwqbLyXuTZTGyKiJkZve6fpiBySwbl6lKxxvtueap/EanbFom6WahI12CVQng8mf9tg9C/Et/+J90VlkaWd0Lmva4h97gjqWrw7EIqxjWSZWT23b1O7l5f4no56axzivKzUafUbonYZyXYYp9PddBip3anySHYL5OS5MabyLwsSKxB1BMsXrIrngmtMdapcWxVrWuhpHAng54+AUijqXy2VoSV2EJ43Vtml0oz/px9frFUE5JJ4qeWTNtdLOJv2jmvQPCNC6IJFFq71MWfHfcC/MKMtKZe0H7PFcZe1bOh4iUlncgyrzKp8vJGXkn8jR9T6F/7dox+D9yhddDRbo/S/l/coWSvX3ZfJoq/wAF8FN9IYzNpPzO+CxeRbfp83MKX8zvgFkNMq80D+wio1v7mL5EZUxplGmVMyRRfJde5cguN3KfTsjJvcpi2O/udxltI4hl3Jum4pTxvw4KDKSdl6djsqLWaJWPksqNQ4dmX1Jjc8IDZLSt/Ed/FWcWOUr2gvEkZ5tv8Fjs5HWu9WzbrMaj+NVTeUsfBPjr/c2RxqhA2lJ/9Clp8egaDpRvee11mhZXVtYoklJHFN1/xatSW7LFevjjgtK3FJ6oFr3BrD/KzYfr2qrllKiLyetBBO/itDpPB66MJLgh2a1zOJAX+k3j1hcAXHNTNaQV0WXNwN1oKaVDgrp2buwvk8UZUxplGmVNTGHkXyIyJjTKNNLkTB9G6IbYDSj8P7lC96Ji2CU4/D+5Qsxb+yXyaGv8F8FX03bfybvPwWVyLXdMm5jT8iVmtPkrbRyxSip1n7mLZEZEzp8l7p8lK3EUVyLwxpvT5I0+SN4CgjXJjuO9OafJGn2JtxTYqk0cR4LiM8TZYaSV7Hi7XAcQunYDimX/ALGb9GpuHpBjdFAympKahfDEMrS/PmI52Kv+j+LYnUU9RWYwyjp6OJpIdEHXNtydydgoFtlseXFYJ9VdM+FLkxNVRz0sunUxOjfa+Vw3snYMAxOpibJFSPykbFxDb+JCdixOkr8ZGJYqYqSk4xiZ3Frfs5uZJvZS410jxCprrYBWUzKNjRaXIJBK47nc8AOG3NdynY8RUeTmNdfLlLjOEUVTQVFHJp1ULo38bOHEJmhwqrrg40tO+Ro2LhYD+61eJPNX0XiqcQibHUFjHZR1PJA2v23VJPQHHsEo6ele5wpXvFRTxvykuJ9Fx3323HfySrUOUc9ucf4I6Epcc8Z/0q6ijmpZTFURlkg4tI6lwI1cYraOOhoJpterpYLTyZsxF/stce23+bpDT5KVTY5QTI1sVCeELZEZE1p8kafJO7hsVyI001p8kafJG4DbdF/RwanHL90Lro2LYRCO/wCKFn7PzfyaCv8ABfAh0qbmMHIlUGmtJ0rGnTMqLejG67u7rVKGAi43Hap2kn9vaVmuhizd7iumjTTemjTUrcQhTTRppvTRpo3AKaaNNN6aNNG4CCCmM0zImD0nkAK16VBsVHR4VCLRvOaQdrG22Pe63gVxhLoYa9klRLHG1rSbyODRfh1965xeWOrxR8kMjZGMjaxrmuBHWTw7wotj33JeiJlfkolNd3wVjKN1R6LITJbi0NupIK2XA5XZcMNVcAFgcGOZbe9iOfJTw1pwqpjq3Nc6AXZNlFyGn+a3XYgfpdXUlJQYufK6SrY5rrZjGQ4H/gpbbfNtmuGFNbcd9b5XoQVsUWP4TBiEZnjDGukbC82AIuDmHaNxdZepw6Col1XB7ZBtnY4tJHeFpMUxWjpKT+E4bK2apcCwiM5tIHi5xHA8bDtVfk2CTS8RafYXVy8ya7+pX01FFTR5IWBo4ntJ7SpdNN6aNNStxCFNNGmm9NGmjcAppo001pqOoc2CIvIueDR2k7AJHPCyLFbng1XR8ZcMiHJClwiMxUETTucoQqWXMmzQwjiKRJiNK2rpZIndYXzynrv4RXfwvE3acd7U07zZtuprj1cj+nYvptlQdJujlNjVM5r2jPbY2XULHB5RxbVG2OJFfk7R/ZGnyWJeOk3RRxiitW0TdmwzgnKPwu4ju3HJTRfSJAwWrcHrYn9emWvH97KbHURfcq56OxPhZNhp8kafJZLzkYT934l7tnzI85GFfd+Je6b8y668Pcb+nt/qa3T5IyLJ+cjCvu/EvdM+ZeecjCf6DE/dN+ZHXh7h9Pb7GnqaKCqZkqIWyNBuA4XXtPSRU0Qjgjaxg/laLBZfzj4V/QYl7pvzI85GFfd+Je6b8yTrQ9w6FuMYNaY7ixCrpsBw2d5fLSRFxNycoVH5x8K+78S90z5kecfCv6DEvdN+ZHWh7iqi1dkaaloYKRmSnibG3sa2ynyLJD6SMJ/oMT9035kecfCvu/EvdN+ZL14e4j09v9TW6fJGnyWS85GFf0GJe6b8yPORhX3fiXumfMjrw9w+nt9jW6fJBYsl5x8KPCgxK/8A42fMoZen01R6GFYJO954OqHgDwbc/wBwjrw9xVpbX6GvnfFTwvmqHtjiYLue82AHeqzAzJ0ixVk7GOZQQH/SzCxefWI+A/5VRhuAY50mqY58cmOi12ZsDBljb+n7m5X0/CsOhw6mbFCwAAdSi23uXCJ+n0ir80u44xga0NbwCF2hRyZgF4UIQKQz0sNQ0tljDu8Kpqei+GTnM6nbfuQhAC46GYV7Bvgj6mYV7BvghCAD6mYV7Bvgj6mYV7BvghCAD6mYV7Bvgj6mYV7BvghCAD6mYV7Bvgj6mYV7BvghCAD6m4V7Fvgj6mYV7BvghCAD6mYV7Bvgj6mYV7BvghCAAdDcKBuIG+CdpOjuH01skDb9yEIAtI4mRjKxoAHYpAhCABCEIA//2Q=="/>
          <p:cNvSpPr>
            <a:spLocks noChangeAspect="1" noChangeArrowheads="1"/>
          </p:cNvSpPr>
          <p:nvPr/>
        </p:nvSpPr>
        <p:spPr bwMode="auto">
          <a:xfrm>
            <a:off x="155574" y="-4443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 name="Rectangle 39"/>
          <p:cNvSpPr/>
          <p:nvPr/>
        </p:nvSpPr>
        <p:spPr bwMode="auto">
          <a:xfrm>
            <a:off x="1079865" y="3479174"/>
            <a:ext cx="5505450" cy="274246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050" dirty="0" smtClean="0">
                <a:solidFill>
                  <a:schemeClr val="tx1"/>
                </a:solidFill>
              </a:rPr>
              <a:t>Enterprise Service Bus</a:t>
            </a:r>
            <a:endParaRPr lang="en-US" sz="1050" dirty="0">
              <a:solidFill>
                <a:schemeClr val="tx1"/>
              </a:solidFill>
            </a:endParaRPr>
          </a:p>
        </p:txBody>
      </p:sp>
      <p:sp>
        <p:nvSpPr>
          <p:cNvPr id="42" name="Can 41"/>
          <p:cNvSpPr/>
          <p:nvPr/>
        </p:nvSpPr>
        <p:spPr>
          <a:xfrm>
            <a:off x="7012302" y="3705030"/>
            <a:ext cx="1464671" cy="2702379"/>
          </a:xfrm>
          <a:prstGeom prst="can">
            <a:avLst>
              <a:gd name="adj" fmla="val 2156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1000" dirty="0" smtClean="0">
                <a:solidFill>
                  <a:schemeClr val="tx1"/>
                </a:solidFill>
                <a:latin typeface="+mj-lt"/>
              </a:rPr>
              <a:t>Registry/ Repository</a:t>
            </a:r>
            <a:endParaRPr lang="en-US" sz="1000" dirty="0">
              <a:solidFill>
                <a:schemeClr val="tx1"/>
              </a:solidFill>
              <a:latin typeface="+mj-lt"/>
            </a:endParaRPr>
          </a:p>
        </p:txBody>
      </p:sp>
      <p:cxnSp>
        <p:nvCxnSpPr>
          <p:cNvPr id="43" name="Straight Connector 58"/>
          <p:cNvCxnSpPr>
            <a:cxnSpLocks noChangeShapeType="1"/>
          </p:cNvCxnSpPr>
          <p:nvPr/>
        </p:nvCxnSpPr>
        <p:spPr bwMode="auto">
          <a:xfrm rot="10800000">
            <a:off x="2351406" y="3854325"/>
            <a:ext cx="38100" cy="0"/>
          </a:xfrm>
          <a:prstGeom prst="line">
            <a:avLst/>
          </a:prstGeom>
          <a:noFill/>
          <a:ln w="9525" algn="ctr">
            <a:noFill/>
            <a:round/>
            <a:headEnd/>
            <a:tailEnd/>
          </a:ln>
        </p:spPr>
      </p:cxnSp>
      <p:cxnSp>
        <p:nvCxnSpPr>
          <p:cNvPr id="44" name="Straight Connector 100"/>
          <p:cNvCxnSpPr>
            <a:stCxn id="40" idx="3"/>
          </p:cNvCxnSpPr>
          <p:nvPr/>
        </p:nvCxnSpPr>
        <p:spPr bwMode="auto">
          <a:xfrm>
            <a:off x="6585315" y="4850405"/>
            <a:ext cx="408213" cy="93521"/>
          </a:xfrm>
          <a:prstGeom prst="bentConnector3">
            <a:avLst>
              <a:gd name="adj1" fmla="val 50000"/>
            </a:avLst>
          </a:prstGeom>
          <a:ln>
            <a:prstDash val="dash"/>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64" name="Straight Connector 63"/>
          <p:cNvCxnSpPr/>
          <p:nvPr/>
        </p:nvCxnSpPr>
        <p:spPr>
          <a:xfrm rot="5400000">
            <a:off x="5098869" y="6689278"/>
            <a:ext cx="98518" cy="98518"/>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itle 1"/>
          <p:cNvSpPr>
            <a:spLocks noGrp="1"/>
          </p:cNvSpPr>
          <p:nvPr>
            <p:ph type="title"/>
          </p:nvPr>
        </p:nvSpPr>
        <p:spPr>
          <a:xfrm>
            <a:off x="187231" y="544059"/>
            <a:ext cx="8153400" cy="533400"/>
          </a:xfrm>
        </p:spPr>
        <p:txBody>
          <a:bodyPr/>
          <a:lstStyle/>
          <a:p>
            <a:pPr eaLnBrk="1" hangingPunct="1"/>
            <a:r>
              <a:rPr lang="en-US" dirty="0" smtClean="0">
                <a:ea typeface="ＭＳ Ｐゴシック" pitchFamily="34" charset="-128"/>
              </a:rPr>
              <a:t>Alion Semantic Mediation Bus™</a:t>
            </a:r>
          </a:p>
        </p:txBody>
      </p:sp>
      <p:sp>
        <p:nvSpPr>
          <p:cNvPr id="108" name="Content Placeholder 14"/>
          <p:cNvSpPr>
            <a:spLocks noGrp="1"/>
          </p:cNvSpPr>
          <p:nvPr>
            <p:ph idx="1"/>
          </p:nvPr>
        </p:nvSpPr>
        <p:spPr>
          <a:xfrm>
            <a:off x="178934" y="1106816"/>
            <a:ext cx="8639175" cy="1293369"/>
          </a:xfrm>
        </p:spPr>
        <p:txBody>
          <a:bodyPr>
            <a:noAutofit/>
          </a:bodyPr>
          <a:lstStyle/>
          <a:p>
            <a:pPr>
              <a:buFont typeface="Gill Sans MT" charset="0"/>
              <a:buChar char="•"/>
              <a:defRPr/>
            </a:pPr>
            <a:r>
              <a:rPr lang="en-US" sz="2000" dirty="0" smtClean="0"/>
              <a:t>An ontology-based web services mediation component (Semantic Mediator) that enables services with different message formats to interoperate</a:t>
            </a:r>
          </a:p>
          <a:p>
            <a:pPr>
              <a:buFont typeface="Gill Sans MT" charset="0"/>
              <a:buChar char="•"/>
              <a:defRPr/>
            </a:pPr>
            <a:r>
              <a:rPr lang="en-US" sz="2000" dirty="0" smtClean="0"/>
              <a:t>Embedding the Semantic Mediator in an Enterprise Service Bus (ESB) enables runtime semantic mediation within traditional SOA infrastructure, creating the Alion Semantic Mediation </a:t>
            </a:r>
            <a:r>
              <a:rPr lang="en-US" sz="2000" dirty="0" err="1" smtClean="0"/>
              <a:t>Bus</a:t>
            </a:r>
            <a:r>
              <a:rPr lang="en-US" sz="2000" baseline="30000" dirty="0" err="1" smtClean="0"/>
              <a:t>TM</a:t>
            </a:r>
            <a:endParaRPr lang="en-US" sz="2000" baseline="30000" dirty="0" smtClean="0"/>
          </a:p>
        </p:txBody>
      </p:sp>
      <p:sp>
        <p:nvSpPr>
          <p:cNvPr id="109" name="Rounded Rectangle 108"/>
          <p:cNvSpPr/>
          <p:nvPr/>
        </p:nvSpPr>
        <p:spPr>
          <a:xfrm>
            <a:off x="155574" y="6465031"/>
            <a:ext cx="1082046" cy="273505"/>
          </a:xfrm>
          <a:prstGeom prst="roundRect">
            <a:avLst>
              <a:gd name="adj" fmla="val 22222"/>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600" dirty="0" smtClean="0">
                <a:solidFill>
                  <a:schemeClr val="tx1"/>
                </a:solidFill>
              </a:rPr>
              <a:t>Traditional SOA infrastructure</a:t>
            </a:r>
            <a:endParaRPr lang="en-US" sz="600" dirty="0">
              <a:solidFill>
                <a:schemeClr val="tx1"/>
              </a:solidFill>
            </a:endParaRPr>
          </a:p>
        </p:txBody>
      </p:sp>
      <p:sp>
        <p:nvSpPr>
          <p:cNvPr id="110" name="Rounded Rectangle 109"/>
          <p:cNvSpPr/>
          <p:nvPr/>
        </p:nvSpPr>
        <p:spPr>
          <a:xfrm>
            <a:off x="1347562" y="6465032"/>
            <a:ext cx="1063085" cy="273505"/>
          </a:xfrm>
          <a:prstGeom prst="roundRect">
            <a:avLst>
              <a:gd name="adj" fmla="val 22222"/>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700" dirty="0" smtClean="0">
                <a:solidFill>
                  <a:schemeClr val="tx1"/>
                </a:solidFill>
                <a:latin typeface="+mj-lt"/>
              </a:rPr>
              <a:t>Semantic Mediation Infrastructure</a:t>
            </a:r>
          </a:p>
        </p:txBody>
      </p:sp>
      <p:sp>
        <p:nvSpPr>
          <p:cNvPr id="92" name="Rectangle 91"/>
          <p:cNvSpPr/>
          <p:nvPr/>
        </p:nvSpPr>
        <p:spPr bwMode="auto">
          <a:xfrm>
            <a:off x="1079865" y="3854325"/>
            <a:ext cx="5505450" cy="98754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en-US" sz="1050" dirty="0" smtClean="0">
                <a:solidFill>
                  <a:schemeClr val="tx1"/>
                </a:solidFill>
              </a:rPr>
              <a:t>Semantic Mediator</a:t>
            </a:r>
            <a:endParaRPr lang="en-US" sz="1050" dirty="0">
              <a:solidFill>
                <a:schemeClr val="tx1"/>
              </a:solidFill>
            </a:endParaRPr>
          </a:p>
        </p:txBody>
      </p:sp>
      <p:cxnSp>
        <p:nvCxnSpPr>
          <p:cNvPr id="94" name="Straight Connector 100"/>
          <p:cNvCxnSpPr>
            <a:stCxn id="92" idx="3"/>
          </p:cNvCxnSpPr>
          <p:nvPr/>
        </p:nvCxnSpPr>
        <p:spPr bwMode="auto">
          <a:xfrm>
            <a:off x="6585315" y="4348098"/>
            <a:ext cx="408213" cy="595826"/>
          </a:xfrm>
          <a:prstGeom prst="bentConnector3">
            <a:avLst>
              <a:gd name="adj1" fmla="val 50000"/>
            </a:avLst>
          </a:prstGeom>
          <a:ln>
            <a:prstDash val="dash"/>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78" name="Rounded Rectangle 77"/>
          <p:cNvSpPr/>
          <p:nvPr/>
        </p:nvSpPr>
        <p:spPr bwMode="auto">
          <a:xfrm>
            <a:off x="1257295" y="5554290"/>
            <a:ext cx="1191985"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Protocol</a:t>
            </a:r>
            <a:r>
              <a:rPr kumimoji="0" lang="en-US" sz="1100" b="0" i="0" u="none" strike="noStrike" cap="none" normalizeH="0" dirty="0" smtClean="0">
                <a:ln>
                  <a:noFill/>
                </a:ln>
                <a:solidFill>
                  <a:schemeClr val="tx1"/>
                </a:solidFill>
                <a:effectLst/>
                <a:latin typeface="+mj-lt"/>
              </a:rPr>
              <a:t> Adaption</a:t>
            </a:r>
            <a:endParaRPr kumimoji="0" lang="en-US" sz="1100" b="0" i="0" u="none" strike="noStrike" cap="none" normalizeH="0" baseline="0" dirty="0" smtClean="0">
              <a:ln>
                <a:noFill/>
              </a:ln>
              <a:solidFill>
                <a:schemeClr val="tx1"/>
              </a:solidFill>
              <a:effectLst/>
              <a:latin typeface="+mj-lt"/>
            </a:endParaRPr>
          </a:p>
        </p:txBody>
      </p:sp>
      <p:sp>
        <p:nvSpPr>
          <p:cNvPr id="98" name="Rounded Rectangle 97"/>
          <p:cNvSpPr/>
          <p:nvPr/>
        </p:nvSpPr>
        <p:spPr bwMode="auto">
          <a:xfrm>
            <a:off x="2628895" y="5568507"/>
            <a:ext cx="1191985"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Message Transformation</a:t>
            </a:r>
          </a:p>
        </p:txBody>
      </p:sp>
      <p:sp>
        <p:nvSpPr>
          <p:cNvPr id="99" name="Rounded Rectangle 98"/>
          <p:cNvSpPr/>
          <p:nvPr/>
        </p:nvSpPr>
        <p:spPr bwMode="auto">
          <a:xfrm>
            <a:off x="3979545" y="5568507"/>
            <a:ext cx="1191985"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Message</a:t>
            </a:r>
            <a:r>
              <a:rPr kumimoji="0" lang="en-US" sz="1100" b="0" i="0" u="none" strike="noStrike" cap="none" normalizeH="0" dirty="0" smtClean="0">
                <a:ln>
                  <a:noFill/>
                </a:ln>
                <a:solidFill>
                  <a:schemeClr val="tx1"/>
                </a:solidFill>
                <a:effectLst/>
                <a:latin typeface="+mj-lt"/>
              </a:rPr>
              <a:t> Routing</a:t>
            </a:r>
            <a:endParaRPr kumimoji="0" lang="en-US" sz="1100" b="0" i="0" u="none" strike="noStrike" cap="none" normalizeH="0" baseline="0" dirty="0" smtClean="0">
              <a:ln>
                <a:noFill/>
              </a:ln>
              <a:solidFill>
                <a:schemeClr val="tx1"/>
              </a:solidFill>
              <a:effectLst/>
              <a:latin typeface="+mj-lt"/>
            </a:endParaRPr>
          </a:p>
        </p:txBody>
      </p:sp>
      <p:sp>
        <p:nvSpPr>
          <p:cNvPr id="102" name="Rounded Rectangle 101"/>
          <p:cNvSpPr/>
          <p:nvPr/>
        </p:nvSpPr>
        <p:spPr bwMode="auto">
          <a:xfrm>
            <a:off x="5336699" y="5554290"/>
            <a:ext cx="1191985"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chemeClr val="tx1"/>
                </a:solidFill>
                <a:latin typeface="+mj-lt"/>
              </a:rPr>
              <a:t>Security</a:t>
            </a:r>
            <a:endParaRPr kumimoji="0" lang="en-US" sz="1100" b="0" i="0" u="none" strike="noStrike" cap="none" normalizeH="0" baseline="0" dirty="0" smtClean="0">
              <a:ln>
                <a:noFill/>
              </a:ln>
              <a:solidFill>
                <a:schemeClr val="tx1"/>
              </a:solidFill>
              <a:effectLst/>
              <a:latin typeface="+mj-lt"/>
            </a:endParaRPr>
          </a:p>
        </p:txBody>
      </p:sp>
      <p:sp>
        <p:nvSpPr>
          <p:cNvPr id="111" name="Rounded Rectangle 110"/>
          <p:cNvSpPr/>
          <p:nvPr/>
        </p:nvSpPr>
        <p:spPr bwMode="auto">
          <a:xfrm>
            <a:off x="7129870" y="5554290"/>
            <a:ext cx="1191985"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chemeClr val="tx1"/>
                </a:solidFill>
                <a:latin typeface="+mj-lt"/>
              </a:rPr>
              <a:t>Service Discovery</a:t>
            </a:r>
            <a:endParaRPr kumimoji="0" lang="en-US" sz="1100" b="0" i="0" u="none" strike="noStrike" cap="none" normalizeH="0" baseline="0" dirty="0" smtClean="0">
              <a:ln>
                <a:noFill/>
              </a:ln>
              <a:solidFill>
                <a:schemeClr val="tx1"/>
              </a:solidFill>
              <a:effectLst/>
              <a:latin typeface="+mj-lt"/>
            </a:endParaRPr>
          </a:p>
        </p:txBody>
      </p:sp>
      <p:sp>
        <p:nvSpPr>
          <p:cNvPr id="122" name="Rounded Rectangle 121"/>
          <p:cNvSpPr/>
          <p:nvPr/>
        </p:nvSpPr>
        <p:spPr bwMode="auto">
          <a:xfrm>
            <a:off x="4637312" y="4143499"/>
            <a:ext cx="1858709" cy="45140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Semantic Lookup and Interoperability</a:t>
            </a:r>
            <a:r>
              <a:rPr kumimoji="0" lang="en-US" sz="1100" b="0" i="0" u="none" strike="noStrike" cap="none" normalizeH="0" dirty="0" smtClean="0">
                <a:ln>
                  <a:noFill/>
                </a:ln>
                <a:solidFill>
                  <a:schemeClr val="tx1"/>
                </a:solidFill>
                <a:effectLst/>
                <a:latin typeface="+mj-lt"/>
              </a:rPr>
              <a:t> Assessment</a:t>
            </a:r>
            <a:endParaRPr kumimoji="0" lang="en-US" sz="1100" b="0" i="0" u="none" strike="noStrike" cap="none" normalizeH="0" baseline="0" dirty="0" smtClean="0">
              <a:ln>
                <a:noFill/>
              </a:ln>
              <a:solidFill>
                <a:schemeClr val="tx1"/>
              </a:solidFill>
              <a:effectLst/>
              <a:latin typeface="+mj-lt"/>
            </a:endParaRPr>
          </a:p>
        </p:txBody>
      </p:sp>
      <p:sp>
        <p:nvSpPr>
          <p:cNvPr id="123" name="Rounded Rectangle 122"/>
          <p:cNvSpPr/>
          <p:nvPr/>
        </p:nvSpPr>
        <p:spPr bwMode="auto">
          <a:xfrm>
            <a:off x="1128851" y="4143499"/>
            <a:ext cx="1630678" cy="457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Message </a:t>
            </a:r>
            <a:r>
              <a:rPr kumimoji="0" lang="en-US" sz="1100" b="0" i="0" u="none" strike="noStrike" cap="none" normalizeH="0" dirty="0" smtClean="0">
                <a:ln>
                  <a:noFill/>
                </a:ln>
                <a:solidFill>
                  <a:schemeClr val="tx1"/>
                </a:solidFill>
                <a:effectLst/>
                <a:latin typeface="+mj-lt"/>
              </a:rPr>
              <a:t>Schema Mapping</a:t>
            </a:r>
            <a:endParaRPr kumimoji="0" lang="en-US" sz="1100" b="0" i="0" u="none" strike="noStrike" cap="none" normalizeH="0" baseline="0" dirty="0" smtClean="0">
              <a:ln>
                <a:noFill/>
              </a:ln>
              <a:solidFill>
                <a:schemeClr val="tx1"/>
              </a:solidFill>
              <a:effectLst/>
              <a:latin typeface="+mj-lt"/>
            </a:endParaRPr>
          </a:p>
        </p:txBody>
      </p:sp>
      <p:sp>
        <p:nvSpPr>
          <p:cNvPr id="126" name="Rounded Rectangle 125"/>
          <p:cNvSpPr/>
          <p:nvPr/>
        </p:nvSpPr>
        <p:spPr bwMode="auto">
          <a:xfrm>
            <a:off x="7148646" y="4225225"/>
            <a:ext cx="1191985" cy="457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Semantic Annotation</a:t>
            </a:r>
          </a:p>
        </p:txBody>
      </p:sp>
      <p:sp>
        <p:nvSpPr>
          <p:cNvPr id="129" name="Rounded Rectangle 128"/>
          <p:cNvSpPr/>
          <p:nvPr/>
        </p:nvSpPr>
        <p:spPr bwMode="auto">
          <a:xfrm>
            <a:off x="7129870" y="4870445"/>
            <a:ext cx="1191985"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chemeClr val="tx1"/>
                </a:solidFill>
                <a:latin typeface="+mj-lt"/>
              </a:rPr>
              <a:t>Metadata Management</a:t>
            </a:r>
            <a:endParaRPr kumimoji="0" lang="en-US" sz="1100" b="0" i="0" u="none" strike="noStrike" cap="none" normalizeH="0" baseline="0" dirty="0" smtClean="0">
              <a:ln>
                <a:noFill/>
              </a:ln>
              <a:solidFill>
                <a:schemeClr val="tx1"/>
              </a:solidFill>
              <a:effectLst/>
              <a:latin typeface="+mj-lt"/>
            </a:endParaRPr>
          </a:p>
        </p:txBody>
      </p:sp>
      <p:sp>
        <p:nvSpPr>
          <p:cNvPr id="130" name="Rounded Rectangle 129"/>
          <p:cNvSpPr/>
          <p:nvPr/>
        </p:nvSpPr>
        <p:spPr bwMode="auto">
          <a:xfrm>
            <a:off x="2867844" y="4137701"/>
            <a:ext cx="1630678" cy="457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Web Service Proxy</a:t>
            </a:r>
          </a:p>
        </p:txBody>
      </p:sp>
      <p:sp>
        <p:nvSpPr>
          <p:cNvPr id="132" name="Flowchart: Multidocument 131"/>
          <p:cNvSpPr/>
          <p:nvPr/>
        </p:nvSpPr>
        <p:spPr bwMode="auto">
          <a:xfrm>
            <a:off x="5428731" y="2473018"/>
            <a:ext cx="1145433" cy="758952"/>
          </a:xfrm>
          <a:prstGeom prst="flowChartMulti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defRPr/>
            </a:pPr>
            <a:r>
              <a:rPr lang="en-US" sz="1050" dirty="0">
                <a:solidFill>
                  <a:schemeClr val="tx1"/>
                </a:solidFill>
              </a:rPr>
              <a:t>Common </a:t>
            </a:r>
            <a:r>
              <a:rPr lang="en-US" sz="1050" dirty="0" smtClean="0">
                <a:solidFill>
                  <a:schemeClr val="tx1"/>
                </a:solidFill>
              </a:rPr>
              <a:t>Ontology</a:t>
            </a:r>
            <a:endParaRPr lang="en-US" sz="1050" dirty="0">
              <a:solidFill>
                <a:schemeClr val="tx1"/>
              </a:solidFill>
            </a:endParaRPr>
          </a:p>
        </p:txBody>
      </p:sp>
      <p:cxnSp>
        <p:nvCxnSpPr>
          <p:cNvPr id="53" name="Straight Arrow Connector 52"/>
          <p:cNvCxnSpPr>
            <a:endCxn id="132" idx="2"/>
          </p:cNvCxnSpPr>
          <p:nvPr/>
        </p:nvCxnSpPr>
        <p:spPr bwMode="auto">
          <a:xfrm rot="5400000" flipH="1" flipV="1">
            <a:off x="5600738" y="3522278"/>
            <a:ext cx="640110" cy="2010"/>
          </a:xfrm>
          <a:prstGeom prst="straightConnector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sp>
        <p:nvSpPr>
          <p:cNvPr id="67" name="Rounded Rectangle 66"/>
          <p:cNvSpPr/>
          <p:nvPr/>
        </p:nvSpPr>
        <p:spPr bwMode="auto">
          <a:xfrm>
            <a:off x="2948125" y="3295649"/>
            <a:ext cx="1690549" cy="24765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rPr>
              <a:t>Semantic Mediation </a:t>
            </a:r>
            <a:r>
              <a:rPr kumimoji="0" lang="en-US" sz="1100" b="0" i="0" u="none" strike="noStrike" cap="none" normalizeH="0" baseline="0" dirty="0" err="1" smtClean="0">
                <a:ln>
                  <a:noFill/>
                </a:ln>
                <a:solidFill>
                  <a:schemeClr val="tx1"/>
                </a:solidFill>
                <a:effectLst/>
                <a:latin typeface="+mj-lt"/>
              </a:rPr>
              <a:t>Bus</a:t>
            </a:r>
            <a:r>
              <a:rPr kumimoji="0" lang="en-US" sz="1100" b="0" i="0" u="none" strike="noStrike" cap="none" normalizeH="0" baseline="30000" dirty="0" err="1" smtClean="0">
                <a:ln>
                  <a:noFill/>
                </a:ln>
                <a:solidFill>
                  <a:schemeClr val="tx1"/>
                </a:solidFill>
                <a:effectLst/>
                <a:latin typeface="+mj-lt"/>
              </a:rPr>
              <a:t>TM</a:t>
            </a:r>
            <a:endParaRPr kumimoji="0" lang="en-US" sz="1100" b="0" i="0" u="none" strike="noStrike" cap="none" normalizeH="0" baseline="3000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96" y="170128"/>
            <a:ext cx="7198847" cy="759959"/>
          </a:xfrm>
        </p:spPr>
        <p:txBody>
          <a:bodyPr/>
          <a:lstStyle/>
          <a:p>
            <a:r>
              <a:rPr lang="en-US" sz="2800" u="sng" dirty="0" smtClean="0"/>
              <a:t>Semantic Mediation:</a:t>
            </a:r>
            <a:r>
              <a:rPr lang="en-US" sz="2800" dirty="0" smtClean="0"/>
              <a:t> Dynamically Map </a:t>
            </a:r>
            <a:r>
              <a:rPr lang="en-US" sz="2800" dirty="0"/>
              <a:t>I</a:t>
            </a:r>
            <a:r>
              <a:rPr lang="en-US" sz="2800" dirty="0" smtClean="0"/>
              <a:t>nformation to User </a:t>
            </a:r>
            <a:r>
              <a:rPr lang="en-US" sz="2800" dirty="0"/>
              <a:t>N</a:t>
            </a:r>
            <a:r>
              <a:rPr lang="en-US" sz="2800" dirty="0" smtClean="0"/>
              <a:t>eeds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CB7D7310-36FE-4036-B474-8D9E122B197A}" type="slidenum">
              <a:rPr lang="en-US" smtClean="0"/>
              <a:pPr>
                <a:defRPr/>
              </a:pPr>
              <a:t>12</a:t>
            </a:fld>
            <a:endParaRPr lang="en-US" dirty="0"/>
          </a:p>
        </p:txBody>
      </p:sp>
      <p:pic>
        <p:nvPicPr>
          <p:cNvPr id="5" name="Picture 27" descr="C:\Documents and Settings\Wen Zhu\Local Settings\Temporary Internet Files\Content.IE5\GO1GOF98\MC900433944[1].png"/>
          <p:cNvPicPr>
            <a:picLocks noChangeAspect="1" noChangeArrowheads="1"/>
          </p:cNvPicPr>
          <p:nvPr/>
        </p:nvPicPr>
        <p:blipFill>
          <a:blip r:embed="rId3" cstate="print"/>
          <a:srcRect/>
          <a:stretch>
            <a:fillRect/>
          </a:stretch>
        </p:blipFill>
        <p:spPr bwMode="auto">
          <a:xfrm>
            <a:off x="168144" y="2101207"/>
            <a:ext cx="631997" cy="685842"/>
          </a:xfrm>
          <a:prstGeom prst="rect">
            <a:avLst/>
          </a:prstGeom>
          <a:noFill/>
          <a:ln w="9525">
            <a:noFill/>
            <a:miter lim="800000"/>
            <a:headEnd/>
            <a:tailEnd/>
          </a:ln>
        </p:spPr>
      </p:pic>
      <p:grpSp>
        <p:nvGrpSpPr>
          <p:cNvPr id="3" name="Group 48"/>
          <p:cNvGrpSpPr/>
          <p:nvPr/>
        </p:nvGrpSpPr>
        <p:grpSpPr>
          <a:xfrm>
            <a:off x="4348814" y="1941682"/>
            <a:ext cx="1721910" cy="747178"/>
            <a:chOff x="2630479" y="1672131"/>
            <a:chExt cx="1721910" cy="747178"/>
          </a:xfrm>
        </p:grpSpPr>
        <p:sp>
          <p:nvSpPr>
            <p:cNvPr id="43" name="TextBox 42"/>
            <p:cNvSpPr txBox="1"/>
            <p:nvPr/>
          </p:nvSpPr>
          <p:spPr>
            <a:xfrm>
              <a:off x="3517407" y="1712912"/>
              <a:ext cx="631065" cy="461665"/>
            </a:xfrm>
            <a:prstGeom prst="rect">
              <a:avLst/>
            </a:prstGeom>
            <a:noFill/>
          </p:spPr>
          <p:txBody>
            <a:bodyPr wrap="square" rtlCol="0">
              <a:spAutoFit/>
            </a:bodyPr>
            <a:lstStyle/>
            <a:p>
              <a:pPr algn="ctr"/>
              <a:r>
                <a:rPr lang="en-US" sz="1200" dirty="0" smtClean="0">
                  <a:latin typeface="+mj-lt"/>
                </a:rPr>
                <a:t>HR Army</a:t>
              </a:r>
              <a:endParaRPr lang="en-US" sz="1200" dirty="0">
                <a:latin typeface="+mj-lt"/>
              </a:endParaRPr>
            </a:p>
          </p:txBody>
        </p:sp>
        <p:sp>
          <p:nvSpPr>
            <p:cNvPr id="44" name="Can 43"/>
            <p:cNvSpPr/>
            <p:nvPr/>
          </p:nvSpPr>
          <p:spPr bwMode="auto">
            <a:xfrm>
              <a:off x="3605415" y="1672131"/>
              <a:ext cx="746974" cy="721217"/>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p:txBody>
        </p:sp>
        <p:cxnSp>
          <p:nvCxnSpPr>
            <p:cNvPr id="46" name="Straight Connector 45"/>
            <p:cNvCxnSpPr>
              <a:endCxn id="44" idx="2"/>
            </p:cNvCxnSpPr>
            <p:nvPr/>
          </p:nvCxnSpPr>
          <p:spPr bwMode="auto">
            <a:xfrm>
              <a:off x="3347247" y="2032739"/>
              <a:ext cx="258168" cy="1"/>
            </a:xfrm>
            <a:prstGeom prst="line">
              <a:avLst/>
            </a:prstGeom>
            <a:noFill/>
            <a:ln w="9525" cap="flat" cmpd="sng" algn="ctr">
              <a:solidFill>
                <a:schemeClr val="tx1"/>
              </a:solidFill>
              <a:prstDash val="solid"/>
              <a:round/>
              <a:headEnd type="none" w="med" len="med"/>
              <a:tailEnd type="none" w="med" len="med"/>
            </a:ln>
            <a:effectLst/>
          </p:spPr>
        </p:cxnSp>
        <p:sp>
          <p:nvSpPr>
            <p:cNvPr id="48" name="TextBox 47"/>
            <p:cNvSpPr txBox="1"/>
            <p:nvPr/>
          </p:nvSpPr>
          <p:spPr>
            <a:xfrm>
              <a:off x="2630479" y="1772978"/>
              <a:ext cx="7233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dirty="0" smtClean="0">
                  <a:latin typeface="+mj-lt"/>
                </a:rPr>
                <a:t>FAA</a:t>
              </a:r>
            </a:p>
            <a:p>
              <a:pPr algn="ctr"/>
              <a:r>
                <a:rPr lang="en-US" sz="1200" dirty="0" smtClean="0">
                  <a:latin typeface="+mj-lt"/>
                </a:rPr>
                <a:t>Web Service</a:t>
              </a:r>
              <a:endParaRPr lang="en-US" sz="1200" dirty="0">
                <a:latin typeface="+mj-lt"/>
              </a:endParaRPr>
            </a:p>
          </p:txBody>
        </p:sp>
      </p:grpSp>
      <p:cxnSp>
        <p:nvCxnSpPr>
          <p:cNvPr id="54" name="Straight Connector 53"/>
          <p:cNvCxnSpPr/>
          <p:nvPr/>
        </p:nvCxnSpPr>
        <p:spPr bwMode="auto">
          <a:xfrm>
            <a:off x="5079526" y="3649498"/>
            <a:ext cx="258168" cy="1"/>
          </a:xfrm>
          <a:prstGeom prst="line">
            <a:avLst/>
          </a:prstGeom>
          <a:no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4210494" y="3326332"/>
            <a:ext cx="861696" cy="646331"/>
          </a:xfrm>
          <a:prstGeom prst="rect">
            <a:avLst/>
          </a:prstGeom>
        </p:spPr>
        <p:style>
          <a:lnRef idx="0">
            <a:scrgbClr r="0" g="0" b="0"/>
          </a:lnRef>
          <a:fillRef idx="1002">
            <a:schemeClr val="lt1"/>
          </a:fillRef>
          <a:effectRef idx="0">
            <a:scrgbClr r="0" g="0" b="0"/>
          </a:effectRef>
          <a:fontRef idx="major"/>
        </p:style>
        <p:txBody>
          <a:bodyPr wrap="square" rtlCol="0">
            <a:spAutoFit/>
          </a:bodyPr>
          <a:lstStyle/>
          <a:p>
            <a:pPr algn="ctr"/>
            <a:r>
              <a:rPr lang="en-US" sz="1200" dirty="0" smtClean="0"/>
              <a:t>Air Force</a:t>
            </a:r>
          </a:p>
          <a:p>
            <a:pPr algn="ctr"/>
            <a:r>
              <a:rPr lang="en-US" sz="1200" dirty="0" smtClean="0"/>
              <a:t>Web Service</a:t>
            </a:r>
            <a:endParaRPr lang="en-US" sz="1200" dirty="0"/>
          </a:p>
        </p:txBody>
      </p:sp>
      <p:sp>
        <p:nvSpPr>
          <p:cNvPr id="58" name="TextBox 57"/>
          <p:cNvSpPr txBox="1"/>
          <p:nvPr/>
        </p:nvSpPr>
        <p:spPr>
          <a:xfrm>
            <a:off x="5293736" y="4656026"/>
            <a:ext cx="631065" cy="461665"/>
          </a:xfrm>
          <a:prstGeom prst="rect">
            <a:avLst/>
          </a:prstGeom>
          <a:noFill/>
        </p:spPr>
        <p:txBody>
          <a:bodyPr wrap="square" rtlCol="0">
            <a:spAutoFit/>
          </a:bodyPr>
          <a:lstStyle/>
          <a:p>
            <a:pPr algn="ctr"/>
            <a:r>
              <a:rPr lang="en-US" sz="1200" dirty="0" smtClean="0"/>
              <a:t>HR Army</a:t>
            </a:r>
            <a:endParaRPr lang="en-US" sz="1200" dirty="0"/>
          </a:p>
        </p:txBody>
      </p:sp>
      <p:sp>
        <p:nvSpPr>
          <p:cNvPr id="59" name="Can 58"/>
          <p:cNvSpPr/>
          <p:nvPr/>
        </p:nvSpPr>
        <p:spPr bwMode="auto">
          <a:xfrm>
            <a:off x="5381744" y="4615245"/>
            <a:ext cx="746974" cy="721217"/>
          </a:xfrm>
          <a:prstGeom prst="ca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61" name="Straight Connector 60"/>
          <p:cNvCxnSpPr>
            <a:endCxn id="59" idx="2"/>
          </p:cNvCxnSpPr>
          <p:nvPr/>
        </p:nvCxnSpPr>
        <p:spPr bwMode="auto">
          <a:xfrm>
            <a:off x="5123576" y="4975853"/>
            <a:ext cx="258168" cy="1"/>
          </a:xfrm>
          <a:prstGeom prst="line">
            <a:avLst/>
          </a:prstGeom>
          <a:noFill/>
          <a:ln w="9525" cap="flat" cmpd="sng" algn="ctr">
            <a:solidFill>
              <a:schemeClr val="tx1"/>
            </a:solidFill>
            <a:prstDash val="solid"/>
            <a:round/>
            <a:headEnd type="none" w="med" len="med"/>
            <a:tailEnd type="none" w="med" len="med"/>
          </a:ln>
          <a:effectLst/>
        </p:spPr>
      </p:cxnSp>
      <p:sp>
        <p:nvSpPr>
          <p:cNvPr id="62" name="TextBox 61"/>
          <p:cNvSpPr txBox="1"/>
          <p:nvPr/>
        </p:nvSpPr>
        <p:spPr>
          <a:xfrm>
            <a:off x="5417561" y="4808426"/>
            <a:ext cx="711693" cy="461665"/>
          </a:xfrm>
          <a:prstGeom prst="rect">
            <a:avLst/>
          </a:prstGeom>
          <a:noFill/>
        </p:spPr>
        <p:txBody>
          <a:bodyPr wrap="square" rtlCol="0">
            <a:spAutoFit/>
          </a:bodyPr>
          <a:lstStyle/>
          <a:p>
            <a:pPr algn="ctr"/>
            <a:r>
              <a:rPr lang="en-US" sz="1200" dirty="0" smtClean="0"/>
              <a:t>HR Marine</a:t>
            </a:r>
            <a:endParaRPr lang="en-US" sz="1200" dirty="0"/>
          </a:p>
        </p:txBody>
      </p:sp>
      <p:sp>
        <p:nvSpPr>
          <p:cNvPr id="63" name="TextBox 62"/>
          <p:cNvSpPr txBox="1"/>
          <p:nvPr/>
        </p:nvSpPr>
        <p:spPr>
          <a:xfrm>
            <a:off x="4400201" y="4659679"/>
            <a:ext cx="723375" cy="646331"/>
          </a:xfrm>
          <a:prstGeom prst="rect">
            <a:avLst/>
          </a:prstGeom>
        </p:spPr>
        <p:style>
          <a:lnRef idx="0">
            <a:scrgbClr r="0" g="0" b="0"/>
          </a:lnRef>
          <a:fillRef idx="1002">
            <a:schemeClr val="dk2"/>
          </a:fillRef>
          <a:effectRef idx="0">
            <a:scrgbClr r="0" g="0" b="0"/>
          </a:effectRef>
          <a:fontRef idx="major"/>
        </p:style>
        <p:txBody>
          <a:bodyPr wrap="square" rtlCol="0">
            <a:spAutoFit/>
          </a:bodyPr>
          <a:lstStyle/>
          <a:p>
            <a:pPr algn="ctr"/>
            <a:r>
              <a:rPr lang="en-US" sz="1200" dirty="0" smtClean="0"/>
              <a:t>3</a:t>
            </a:r>
            <a:r>
              <a:rPr lang="en-US" sz="1200" baseline="30000" dirty="0" smtClean="0"/>
              <a:t>rd</a:t>
            </a:r>
            <a:r>
              <a:rPr lang="en-US" sz="1200" dirty="0" smtClean="0"/>
              <a:t> Party</a:t>
            </a:r>
          </a:p>
          <a:p>
            <a:pPr algn="ctr"/>
            <a:r>
              <a:rPr lang="en-US" sz="1200" dirty="0" smtClean="0"/>
              <a:t>Web Service</a:t>
            </a:r>
            <a:endParaRPr lang="en-US" sz="1200" dirty="0"/>
          </a:p>
        </p:txBody>
      </p:sp>
      <p:sp>
        <p:nvSpPr>
          <p:cNvPr id="65" name="TextBox 64"/>
          <p:cNvSpPr txBox="1"/>
          <p:nvPr/>
        </p:nvSpPr>
        <p:spPr>
          <a:xfrm>
            <a:off x="-84949" y="2718414"/>
            <a:ext cx="1011996" cy="276999"/>
          </a:xfrm>
          <a:prstGeom prst="rect">
            <a:avLst/>
          </a:prstGeom>
          <a:noFill/>
        </p:spPr>
        <p:txBody>
          <a:bodyPr wrap="square" rtlCol="0">
            <a:spAutoFit/>
          </a:bodyPr>
          <a:lstStyle/>
          <a:p>
            <a:pPr algn="ctr"/>
            <a:r>
              <a:rPr lang="en-US" sz="1200" dirty="0" smtClean="0">
                <a:latin typeface="+mj-lt"/>
              </a:rPr>
              <a:t>User</a:t>
            </a:r>
            <a:endParaRPr lang="en-US" sz="1200" dirty="0">
              <a:latin typeface="+mj-lt"/>
            </a:endParaRPr>
          </a:p>
        </p:txBody>
      </p:sp>
      <p:sp>
        <p:nvSpPr>
          <p:cNvPr id="73" name="Rectangle 72"/>
          <p:cNvSpPr/>
          <p:nvPr/>
        </p:nvSpPr>
        <p:spPr bwMode="auto">
          <a:xfrm>
            <a:off x="2474958" y="1965574"/>
            <a:ext cx="1233345" cy="336784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1400" dirty="0" smtClean="0">
                <a:solidFill>
                  <a:schemeClr val="tx1"/>
                </a:solidFill>
              </a:rPr>
              <a:t>Semantic Mediation Bus™</a:t>
            </a:r>
            <a:endParaRPr lang="en-US" sz="1400" dirty="0">
              <a:solidFill>
                <a:schemeClr val="tx1"/>
              </a:solidFill>
            </a:endParaRPr>
          </a:p>
        </p:txBody>
      </p:sp>
      <p:cxnSp>
        <p:nvCxnSpPr>
          <p:cNvPr id="78" name="Straight Arrow Connector 77"/>
          <p:cNvCxnSpPr>
            <a:stCxn id="23" idx="3"/>
          </p:cNvCxnSpPr>
          <p:nvPr/>
        </p:nvCxnSpPr>
        <p:spPr bwMode="auto">
          <a:xfrm>
            <a:off x="2058620" y="4325395"/>
            <a:ext cx="416338" cy="0"/>
          </a:xfrm>
          <a:prstGeom prst="straightConnector1">
            <a:avLst/>
          </a:prstGeom>
          <a:noFill/>
          <a:ln w="9525" cap="flat" cmpd="sng" algn="ctr">
            <a:solidFill>
              <a:schemeClr val="tx1"/>
            </a:solidFill>
            <a:prstDash val="solid"/>
            <a:round/>
            <a:headEnd type="none" w="med" len="med"/>
            <a:tailEnd type="arrow"/>
          </a:ln>
          <a:effectLst/>
        </p:spPr>
      </p:cxnSp>
      <p:cxnSp>
        <p:nvCxnSpPr>
          <p:cNvPr id="80" name="Straight Arrow Connector 79"/>
          <p:cNvCxnSpPr>
            <a:endCxn id="48" idx="1"/>
          </p:cNvCxnSpPr>
          <p:nvPr/>
        </p:nvCxnSpPr>
        <p:spPr bwMode="auto">
          <a:xfrm>
            <a:off x="3708303" y="2365695"/>
            <a:ext cx="640511" cy="0"/>
          </a:xfrm>
          <a:prstGeom prst="straightConnector1">
            <a:avLst/>
          </a:prstGeom>
          <a:noFill/>
          <a:ln w="9525" cap="flat" cmpd="sng" algn="ctr">
            <a:solidFill>
              <a:schemeClr val="tx1"/>
            </a:solidFill>
            <a:prstDash val="solid"/>
            <a:round/>
            <a:headEnd type="arrow"/>
            <a:tailEnd type="arrow"/>
          </a:ln>
          <a:effectLst/>
        </p:spPr>
      </p:cxnSp>
      <p:cxnSp>
        <p:nvCxnSpPr>
          <p:cNvPr id="82" name="Straight Arrow Connector 81"/>
          <p:cNvCxnSpPr>
            <a:stCxn id="73" idx="3"/>
            <a:endCxn id="56" idx="1"/>
          </p:cNvCxnSpPr>
          <p:nvPr/>
        </p:nvCxnSpPr>
        <p:spPr bwMode="auto">
          <a:xfrm>
            <a:off x="3708303" y="3649498"/>
            <a:ext cx="502191" cy="0"/>
          </a:xfrm>
          <a:prstGeom prst="straightConnector1">
            <a:avLst/>
          </a:prstGeom>
          <a:noFill/>
          <a:ln w="9525" cap="flat" cmpd="sng" algn="ctr">
            <a:solidFill>
              <a:schemeClr val="tx1"/>
            </a:solidFill>
            <a:prstDash val="solid"/>
            <a:round/>
            <a:headEnd type="arrow"/>
            <a:tailEnd type="arrow"/>
          </a:ln>
          <a:effectLst/>
        </p:spPr>
      </p:cxnSp>
      <p:cxnSp>
        <p:nvCxnSpPr>
          <p:cNvPr id="84" name="Straight Arrow Connector 83"/>
          <p:cNvCxnSpPr>
            <a:endCxn id="63" idx="1"/>
          </p:cNvCxnSpPr>
          <p:nvPr/>
        </p:nvCxnSpPr>
        <p:spPr bwMode="auto">
          <a:xfrm>
            <a:off x="3708303" y="4982845"/>
            <a:ext cx="691898" cy="0"/>
          </a:xfrm>
          <a:prstGeom prst="straightConnector1">
            <a:avLst/>
          </a:prstGeom>
          <a:noFill/>
          <a:ln w="9525" cap="flat" cmpd="sng" algn="ctr">
            <a:solidFill>
              <a:schemeClr val="tx1"/>
            </a:solidFill>
            <a:prstDash val="solid"/>
            <a:round/>
            <a:headEnd type="arrow" w="med" len="med"/>
            <a:tailEnd type="arrow"/>
          </a:ln>
          <a:effectLst/>
        </p:spPr>
      </p:cxnSp>
      <p:cxnSp>
        <p:nvCxnSpPr>
          <p:cNvPr id="88" name="Straight Arrow Connector 87"/>
          <p:cNvCxnSpPr/>
          <p:nvPr/>
        </p:nvCxnSpPr>
        <p:spPr bwMode="auto">
          <a:xfrm>
            <a:off x="1749609" y="2444128"/>
            <a:ext cx="725349" cy="0"/>
          </a:xfrm>
          <a:prstGeom prst="straightConnector1">
            <a:avLst/>
          </a:prstGeom>
          <a:noFill/>
          <a:ln w="9525" cap="flat" cmpd="sng" algn="ctr">
            <a:solidFill>
              <a:schemeClr val="tx1"/>
            </a:solidFill>
            <a:prstDash val="solid"/>
            <a:round/>
            <a:headEnd type="arrow"/>
            <a:tailEnd type="arrow"/>
          </a:ln>
          <a:effectLst/>
        </p:spPr>
      </p:cxnSp>
      <p:sp>
        <p:nvSpPr>
          <p:cNvPr id="90" name="Rounded Rectangle 89"/>
          <p:cNvSpPr/>
          <p:nvPr/>
        </p:nvSpPr>
        <p:spPr bwMode="auto">
          <a:xfrm>
            <a:off x="2524470" y="2895785"/>
            <a:ext cx="1074057" cy="703956"/>
          </a:xfrm>
          <a:prstGeom prst="roundRect">
            <a:avLst>
              <a:gd name="adj" fmla="val 103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nchorCtr="0"/>
          <a:lstStyle/>
          <a:p>
            <a:pPr algn="ctr"/>
            <a:r>
              <a:rPr lang="en-US" sz="900" dirty="0" smtClean="0"/>
              <a:t>Semantic Lookup</a:t>
            </a:r>
            <a:endParaRPr lang="en-US" sz="900" dirty="0"/>
          </a:p>
        </p:txBody>
      </p:sp>
      <p:sp>
        <p:nvSpPr>
          <p:cNvPr id="49" name="TextBox 48"/>
          <p:cNvSpPr txBox="1"/>
          <p:nvPr/>
        </p:nvSpPr>
        <p:spPr>
          <a:xfrm>
            <a:off x="6499524" y="1941682"/>
            <a:ext cx="1531328"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i="1" dirty="0" smtClean="0"/>
              <a:t>Field Name:</a:t>
            </a:r>
            <a:r>
              <a:rPr lang="en-US" sz="1400" u="sng" dirty="0" smtClean="0"/>
              <a:t/>
            </a:r>
            <a:br>
              <a:rPr lang="en-US" sz="1400" u="sng" dirty="0" smtClean="0"/>
            </a:br>
            <a:r>
              <a:rPr lang="en-US" sz="1400" u="sng" dirty="0" smtClean="0"/>
              <a:t>Commercial Flight</a:t>
            </a:r>
          </a:p>
          <a:p>
            <a:r>
              <a:rPr lang="en-US" sz="1400" i="1" dirty="0" smtClean="0"/>
              <a:t>Data</a:t>
            </a:r>
            <a:r>
              <a:rPr lang="en-US" sz="1400" dirty="0" smtClean="0"/>
              <a:t>: </a:t>
            </a:r>
            <a:r>
              <a:rPr lang="en-US" sz="1400" u="sng" dirty="0" smtClean="0"/>
              <a:t>211</a:t>
            </a:r>
            <a:endParaRPr lang="en-US" sz="1400" u="sng" dirty="0"/>
          </a:p>
        </p:txBody>
      </p:sp>
      <p:sp>
        <p:nvSpPr>
          <p:cNvPr id="50" name="TextBox 49"/>
          <p:cNvSpPr txBox="1"/>
          <p:nvPr/>
        </p:nvSpPr>
        <p:spPr>
          <a:xfrm>
            <a:off x="6499524" y="1251581"/>
            <a:ext cx="2342220"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u="sng" dirty="0" smtClean="0">
                <a:solidFill>
                  <a:schemeClr val="dk1"/>
                </a:solidFill>
                <a:latin typeface="+mn-lt"/>
                <a:ea typeface="+mn-ea"/>
              </a:rPr>
              <a:t>Airline Code Lookup Table</a:t>
            </a:r>
          </a:p>
          <a:p>
            <a:r>
              <a:rPr lang="en-US" sz="1200" i="1" dirty="0" smtClean="0">
                <a:solidFill>
                  <a:schemeClr val="dk1"/>
                </a:solidFill>
                <a:latin typeface="+mn-lt"/>
                <a:ea typeface="+mn-ea"/>
              </a:rPr>
              <a:t>Data: </a:t>
            </a:r>
            <a:r>
              <a:rPr lang="en-US" sz="1200" u="sng" dirty="0" smtClean="0"/>
              <a:t>UA</a:t>
            </a:r>
            <a:endParaRPr lang="en-US" sz="1200" u="sng" dirty="0" smtClean="0">
              <a:solidFill>
                <a:schemeClr val="dk1"/>
              </a:solidFill>
              <a:latin typeface="+mn-lt"/>
              <a:ea typeface="+mn-ea"/>
            </a:endParaRPr>
          </a:p>
        </p:txBody>
      </p:sp>
      <p:cxnSp>
        <p:nvCxnSpPr>
          <p:cNvPr id="57" name="Straight Arrow Connector 56"/>
          <p:cNvCxnSpPr>
            <a:stCxn id="49" idx="3"/>
          </p:cNvCxnSpPr>
          <p:nvPr/>
        </p:nvCxnSpPr>
        <p:spPr bwMode="auto">
          <a:xfrm flipV="1">
            <a:off x="8030852" y="1730693"/>
            <a:ext cx="201349" cy="580321"/>
          </a:xfrm>
          <a:prstGeom prst="bentConnector2">
            <a:avLst/>
          </a:prstGeom>
          <a:noFill/>
          <a:ln w="3175" cap="flat" cmpd="sng" algn="ctr">
            <a:solidFill>
              <a:schemeClr val="tx1"/>
            </a:solidFill>
            <a:prstDash val="solid"/>
            <a:round/>
            <a:headEnd type="none" w="med" len="med"/>
            <a:tailEnd type="arrow"/>
          </a:ln>
          <a:effectLst/>
        </p:spPr>
      </p:cxnSp>
      <p:sp>
        <p:nvSpPr>
          <p:cNvPr id="64" name="TextBox 63"/>
          <p:cNvSpPr txBox="1"/>
          <p:nvPr/>
        </p:nvSpPr>
        <p:spPr>
          <a:xfrm>
            <a:off x="6561699" y="3242723"/>
            <a:ext cx="1895577"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i="1" dirty="0" smtClean="0">
                <a:solidFill>
                  <a:schemeClr val="dk1"/>
                </a:solidFill>
                <a:latin typeface="+mn-lt"/>
                <a:ea typeface="+mn-ea"/>
              </a:rPr>
              <a:t>Field Name: </a:t>
            </a:r>
            <a:r>
              <a:rPr lang="en-US" sz="1400" u="sng" dirty="0" smtClean="0">
                <a:solidFill>
                  <a:schemeClr val="dk1"/>
                </a:solidFill>
                <a:latin typeface="+mn-lt"/>
                <a:ea typeface="+mn-ea"/>
              </a:rPr>
              <a:t>Flight of Interest </a:t>
            </a:r>
          </a:p>
          <a:p>
            <a:r>
              <a:rPr lang="en-US" sz="1400" i="1" dirty="0" smtClean="0">
                <a:solidFill>
                  <a:schemeClr val="dk1"/>
                </a:solidFill>
                <a:latin typeface="+mn-lt"/>
                <a:ea typeface="+mn-ea"/>
              </a:rPr>
              <a:t>Data: </a:t>
            </a:r>
            <a:r>
              <a:rPr lang="en-US" sz="1400" u="sng" dirty="0" smtClean="0">
                <a:solidFill>
                  <a:schemeClr val="dk1"/>
                </a:solidFill>
                <a:latin typeface="+mn-lt"/>
                <a:ea typeface="+mn-ea"/>
              </a:rPr>
              <a:t>UA211</a:t>
            </a:r>
          </a:p>
        </p:txBody>
      </p:sp>
      <p:sp>
        <p:nvSpPr>
          <p:cNvPr id="66" name="TextBox 65"/>
          <p:cNvSpPr txBox="1"/>
          <p:nvPr/>
        </p:nvSpPr>
        <p:spPr>
          <a:xfrm>
            <a:off x="6489897" y="4597807"/>
            <a:ext cx="2389362"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i="1" dirty="0" smtClean="0">
                <a:solidFill>
                  <a:schemeClr val="dk1"/>
                </a:solidFill>
              </a:rPr>
              <a:t>Field Name:</a:t>
            </a:r>
            <a:r>
              <a:rPr lang="en-US" sz="1400" u="sng" dirty="0" smtClean="0">
                <a:solidFill>
                  <a:schemeClr val="dk1"/>
                </a:solidFill>
              </a:rPr>
              <a:t/>
            </a:r>
            <a:br>
              <a:rPr lang="en-US" sz="1400" u="sng" dirty="0" smtClean="0">
                <a:solidFill>
                  <a:schemeClr val="dk1"/>
                </a:solidFill>
              </a:rPr>
            </a:br>
            <a:r>
              <a:rPr lang="en-US" sz="1400" u="sng" dirty="0" err="1" smtClean="0">
                <a:solidFill>
                  <a:schemeClr val="dk1"/>
                </a:solidFill>
              </a:rPr>
              <a:t>FlightID</a:t>
            </a:r>
            <a:endParaRPr lang="en-US" sz="1400" u="sng" dirty="0" smtClean="0">
              <a:solidFill>
                <a:schemeClr val="dk1"/>
              </a:solidFill>
            </a:endParaRPr>
          </a:p>
          <a:p>
            <a:r>
              <a:rPr lang="en-US" sz="1400" i="1" dirty="0" smtClean="0"/>
              <a:t>Data: </a:t>
            </a:r>
            <a:r>
              <a:rPr lang="en-US" sz="1400" u="sng" dirty="0" smtClean="0"/>
              <a:t>United 211</a:t>
            </a:r>
            <a:endParaRPr lang="en-US" sz="1400" u="sng" dirty="0" smtClean="0">
              <a:solidFill>
                <a:schemeClr val="dk1"/>
              </a:solidFill>
            </a:endParaRPr>
          </a:p>
        </p:txBody>
      </p:sp>
      <p:sp>
        <p:nvSpPr>
          <p:cNvPr id="67" name="Can 66"/>
          <p:cNvSpPr/>
          <p:nvPr/>
        </p:nvSpPr>
        <p:spPr bwMode="auto">
          <a:xfrm>
            <a:off x="5337694" y="3251446"/>
            <a:ext cx="746974" cy="721217"/>
          </a:xfrm>
          <a:prstGeom prst="can">
            <a:avLst/>
          </a:prstGeom>
          <a:ln w="9525" cap="flat" cmpd="sng" algn="ctr">
            <a:solidFill>
              <a:schemeClr val="accent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p:txBody>
      </p:sp>
      <p:sp>
        <p:nvSpPr>
          <p:cNvPr id="69" name="Can 68"/>
          <p:cNvSpPr/>
          <p:nvPr/>
        </p:nvSpPr>
        <p:spPr bwMode="auto">
          <a:xfrm>
            <a:off x="5379894" y="4615254"/>
            <a:ext cx="746974" cy="721217"/>
          </a:xfrm>
          <a:prstGeom prst="can">
            <a:avLst/>
          </a:prstGeom>
          <a:ln w="952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endParaRPr>
          </a:p>
        </p:txBody>
      </p:sp>
      <p:cxnSp>
        <p:nvCxnSpPr>
          <p:cNvPr id="71" name="Straight Connector 70"/>
          <p:cNvCxnSpPr>
            <a:stCxn id="44" idx="4"/>
            <a:endCxn id="49" idx="1"/>
          </p:cNvCxnSpPr>
          <p:nvPr/>
        </p:nvCxnSpPr>
        <p:spPr bwMode="auto">
          <a:xfrm>
            <a:off x="6070724" y="2302291"/>
            <a:ext cx="428800" cy="8723"/>
          </a:xfrm>
          <a:prstGeom prst="line">
            <a:avLst/>
          </a:prstGeom>
          <a:noFill/>
          <a:ln w="9525" cap="flat" cmpd="sng" algn="ctr">
            <a:solidFill>
              <a:schemeClr val="tx1"/>
            </a:solidFill>
            <a:prstDash val="solid"/>
            <a:round/>
            <a:headEnd type="none" w="med" len="med"/>
            <a:tailEnd type="none" w="med" len="med"/>
          </a:ln>
          <a:effectLst/>
        </p:spPr>
      </p:cxnSp>
      <p:cxnSp>
        <p:nvCxnSpPr>
          <p:cNvPr id="72" name="Straight Connector 71"/>
          <p:cNvCxnSpPr>
            <a:stCxn id="67" idx="4"/>
            <a:endCxn id="64" idx="1"/>
          </p:cNvCxnSpPr>
          <p:nvPr/>
        </p:nvCxnSpPr>
        <p:spPr bwMode="auto">
          <a:xfrm>
            <a:off x="6084668" y="3612055"/>
            <a:ext cx="477031" cy="0"/>
          </a:xfrm>
          <a:prstGeom prst="line">
            <a:avLst/>
          </a:prstGeom>
          <a:noFill/>
          <a:ln w="9525" cap="flat" cmpd="sng" algn="ctr">
            <a:solidFill>
              <a:schemeClr val="accent1"/>
            </a:solidFill>
            <a:prstDash val="solid"/>
            <a:round/>
            <a:headEnd type="none" w="med" len="med"/>
            <a:tailEnd type="none" w="med" len="med"/>
          </a:ln>
          <a:effectLst/>
        </p:spPr>
      </p:cxnSp>
      <p:cxnSp>
        <p:nvCxnSpPr>
          <p:cNvPr id="74" name="Straight Connector 73"/>
          <p:cNvCxnSpPr>
            <a:stCxn id="59" idx="4"/>
            <a:endCxn id="66" idx="1"/>
          </p:cNvCxnSpPr>
          <p:nvPr/>
        </p:nvCxnSpPr>
        <p:spPr bwMode="auto">
          <a:xfrm flipV="1">
            <a:off x="6128718" y="4967139"/>
            <a:ext cx="361179" cy="8715"/>
          </a:xfrm>
          <a:prstGeom prst="line">
            <a:avLst/>
          </a:prstGeom>
          <a:noFill/>
          <a:ln w="9525" cap="flat" cmpd="sng" algn="ctr">
            <a:solidFill>
              <a:schemeClr val="accent1"/>
            </a:solidFill>
            <a:prstDash val="solid"/>
            <a:round/>
            <a:headEnd type="none" w="med" len="med"/>
            <a:tailEnd type="none" w="med" len="med"/>
          </a:ln>
          <a:effectLst/>
        </p:spPr>
      </p:cxnSp>
      <p:sp>
        <p:nvSpPr>
          <p:cNvPr id="23" name="Flowchart: Multidocument 22"/>
          <p:cNvSpPr/>
          <p:nvPr/>
        </p:nvSpPr>
        <p:spPr bwMode="auto">
          <a:xfrm>
            <a:off x="913187" y="3945919"/>
            <a:ext cx="1145433" cy="758952"/>
          </a:xfrm>
          <a:prstGeom prst="flowChartMulti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defRPr/>
            </a:pPr>
            <a:r>
              <a:rPr lang="en-US" sz="1050" dirty="0">
                <a:solidFill>
                  <a:schemeClr val="tx1"/>
                </a:solidFill>
              </a:rPr>
              <a:t>Common </a:t>
            </a:r>
            <a:r>
              <a:rPr lang="en-US" sz="1050" dirty="0" smtClean="0">
                <a:solidFill>
                  <a:schemeClr val="tx1"/>
                </a:solidFill>
              </a:rPr>
              <a:t>Air Track Ontology</a:t>
            </a:r>
            <a:endParaRPr lang="en-US" sz="1050" dirty="0">
              <a:solidFill>
                <a:schemeClr val="tx1"/>
              </a:solidFill>
            </a:endParaRPr>
          </a:p>
        </p:txBody>
      </p:sp>
      <p:sp>
        <p:nvSpPr>
          <p:cNvPr id="107" name="Rounded Rectangle 106"/>
          <p:cNvSpPr/>
          <p:nvPr/>
        </p:nvSpPr>
        <p:spPr bwMode="auto">
          <a:xfrm>
            <a:off x="2530131" y="3709428"/>
            <a:ext cx="1074057" cy="703956"/>
          </a:xfrm>
          <a:prstGeom prst="roundRect">
            <a:avLst>
              <a:gd name="adj" fmla="val 103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nchorCtr="0"/>
          <a:lstStyle/>
          <a:p>
            <a:pPr algn="ctr"/>
            <a:r>
              <a:rPr lang="en-US" sz="900" dirty="0" smtClean="0"/>
              <a:t>Message Transformation</a:t>
            </a:r>
            <a:endParaRPr lang="en-US" sz="900" dirty="0"/>
          </a:p>
        </p:txBody>
      </p:sp>
      <p:sp>
        <p:nvSpPr>
          <p:cNvPr id="108" name="Rounded Rectangle 107"/>
          <p:cNvSpPr/>
          <p:nvPr/>
        </p:nvSpPr>
        <p:spPr bwMode="auto">
          <a:xfrm>
            <a:off x="2538621" y="4528303"/>
            <a:ext cx="1074057" cy="703956"/>
          </a:xfrm>
          <a:prstGeom prst="roundRect">
            <a:avLst>
              <a:gd name="adj" fmla="val 103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nchorCtr="0"/>
          <a:lstStyle/>
          <a:p>
            <a:pPr algn="ctr"/>
            <a:r>
              <a:rPr lang="en-US" sz="900" dirty="0" smtClean="0"/>
              <a:t>Web Service Endpoint</a:t>
            </a:r>
            <a:endParaRPr lang="en-US" sz="900" dirty="0"/>
          </a:p>
        </p:txBody>
      </p:sp>
      <p:sp>
        <p:nvSpPr>
          <p:cNvPr id="41" name="TextBox 40"/>
          <p:cNvSpPr txBox="1"/>
          <p:nvPr/>
        </p:nvSpPr>
        <p:spPr>
          <a:xfrm>
            <a:off x="1026234" y="2120962"/>
            <a:ext cx="7233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dirty="0" smtClean="0">
                <a:latin typeface="+mj-lt"/>
              </a:rPr>
              <a:t>Flight Track Display</a:t>
            </a:r>
            <a:endParaRPr lang="en-US" sz="1200" dirty="0">
              <a:latin typeface="+mj-lt"/>
            </a:endParaRPr>
          </a:p>
        </p:txBody>
      </p:sp>
      <p:cxnSp>
        <p:nvCxnSpPr>
          <p:cNvPr id="68" name="Straight Arrow Connector 67"/>
          <p:cNvCxnSpPr>
            <a:stCxn id="41" idx="1"/>
            <a:endCxn id="5" idx="3"/>
          </p:cNvCxnSpPr>
          <p:nvPr/>
        </p:nvCxnSpPr>
        <p:spPr bwMode="auto">
          <a:xfrm flipH="1">
            <a:off x="800141" y="2444128"/>
            <a:ext cx="226093" cy="0"/>
          </a:xfrm>
          <a:prstGeom prst="straightConnector1">
            <a:avLst/>
          </a:prstGeom>
          <a:noFill/>
          <a:ln w="9525" cap="flat" cmpd="sng" algn="ctr">
            <a:solidFill>
              <a:schemeClr val="tx1"/>
            </a:solidFill>
            <a:prstDash val="solid"/>
            <a:round/>
            <a:headEnd type="arrow"/>
            <a:tailEnd type="arrow"/>
          </a:ln>
          <a:effectLst/>
        </p:spPr>
      </p:cxnSp>
      <p:sp>
        <p:nvSpPr>
          <p:cNvPr id="85" name="TextBox 84"/>
          <p:cNvSpPr txBox="1"/>
          <p:nvPr/>
        </p:nvSpPr>
        <p:spPr>
          <a:xfrm>
            <a:off x="8030852" y="2360154"/>
            <a:ext cx="1011996" cy="276999"/>
          </a:xfrm>
          <a:prstGeom prst="rect">
            <a:avLst/>
          </a:prstGeom>
          <a:noFill/>
        </p:spPr>
        <p:txBody>
          <a:bodyPr wrap="square" rtlCol="0">
            <a:spAutoFit/>
          </a:bodyPr>
          <a:lstStyle/>
          <a:p>
            <a:pPr algn="ctr"/>
            <a:r>
              <a:rPr lang="en-US" sz="1200" dirty="0" smtClean="0">
                <a:latin typeface="+mj-lt"/>
              </a:rPr>
              <a:t>Reference</a:t>
            </a:r>
            <a:endParaRPr lang="en-US" sz="1200" dirty="0">
              <a:latin typeface="+mj-lt"/>
            </a:endParaRPr>
          </a:p>
        </p:txBody>
      </p:sp>
    </p:spTree>
    <p:extLst>
      <p:ext uri="{BB962C8B-B14F-4D97-AF65-F5344CB8AC3E}">
        <p14:creationId xmlns="" xmlns:p14="http://schemas.microsoft.com/office/powerpoint/2010/main" val="3839597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3357577" y="1888991"/>
            <a:ext cx="2169042" cy="3244983"/>
          </a:xfrm>
          <a:prstGeom prst="roundRect">
            <a:avLst>
              <a:gd name="adj" fmla="val 6566"/>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SOA</a:t>
            </a:r>
            <a:r>
              <a:rPr kumimoji="0" lang="en-US" sz="1200" b="0" i="0" u="none" strike="noStrike" cap="none" normalizeH="0" dirty="0" smtClean="0">
                <a:ln>
                  <a:noFill/>
                </a:ln>
                <a:solidFill>
                  <a:schemeClr val="tx1"/>
                </a:solidFill>
                <a:effectLst/>
                <a:latin typeface="Arial" charset="0"/>
              </a:rPr>
              <a:t> Infrastructure</a:t>
            </a:r>
            <a:endParaRPr kumimoji="0" lang="en-US" sz="1200" b="0" i="0" u="none" strike="noStrike" cap="none" normalizeH="0" baseline="0" dirty="0" smtClean="0">
              <a:ln>
                <a:noFill/>
              </a:ln>
              <a:solidFill>
                <a:schemeClr val="tx1"/>
              </a:solidFill>
              <a:effectLst/>
              <a:latin typeface="Arial" charset="0"/>
            </a:endParaRPr>
          </a:p>
        </p:txBody>
      </p:sp>
      <p:sp>
        <p:nvSpPr>
          <p:cNvPr id="14" name="Rounded Rectangle 13"/>
          <p:cNvSpPr/>
          <p:nvPr/>
        </p:nvSpPr>
        <p:spPr bwMode="auto">
          <a:xfrm>
            <a:off x="32493" y="1910256"/>
            <a:ext cx="2286000" cy="2105246"/>
          </a:xfrm>
          <a:prstGeom prst="roundRect">
            <a:avLst>
              <a:gd name="adj" fmla="val 6566"/>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Service Consumer</a:t>
            </a:r>
          </a:p>
        </p:txBody>
      </p:sp>
      <p:sp>
        <p:nvSpPr>
          <p:cNvPr id="11" name="Rounded Rectangle 10"/>
          <p:cNvSpPr/>
          <p:nvPr/>
        </p:nvSpPr>
        <p:spPr bwMode="auto">
          <a:xfrm>
            <a:off x="6188149" y="1931521"/>
            <a:ext cx="2169042" cy="2062716"/>
          </a:xfrm>
          <a:prstGeom prst="roundRect">
            <a:avLst>
              <a:gd name="adj" fmla="val 6566"/>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FAA</a:t>
            </a:r>
          </a:p>
        </p:txBody>
      </p:sp>
      <p:sp>
        <p:nvSpPr>
          <p:cNvPr id="2" name="Title 1"/>
          <p:cNvSpPr>
            <a:spLocks noGrp="1"/>
          </p:cNvSpPr>
          <p:nvPr>
            <p:ph type="title"/>
          </p:nvPr>
        </p:nvSpPr>
        <p:spPr/>
        <p:txBody>
          <a:bodyPr/>
          <a:lstStyle/>
          <a:p>
            <a:r>
              <a:rPr lang="en-US" dirty="0" smtClean="0"/>
              <a:t>Semantic Service Mediation</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CB7D7310-36FE-4036-B474-8D9E122B197A}" type="slidenum">
              <a:rPr lang="en-US" smtClean="0"/>
              <a:pPr>
                <a:defRPr/>
              </a:pPr>
              <a:t>13</a:t>
            </a:fld>
            <a:endParaRPr lang="en-US"/>
          </a:p>
        </p:txBody>
      </p:sp>
      <p:sp>
        <p:nvSpPr>
          <p:cNvPr id="5" name="Rectangle 4"/>
          <p:cNvSpPr/>
          <p:nvPr/>
        </p:nvSpPr>
        <p:spPr bwMode="auto">
          <a:xfrm>
            <a:off x="6602818" y="2293028"/>
            <a:ext cx="1435396" cy="129717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Original </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latin typeface="Arial" charset="0"/>
              </a:rPr>
              <a:t>Track Data </a:t>
            </a:r>
            <a:r>
              <a:rPr kumimoji="0" lang="en-US" sz="1400" b="0" i="0" u="none" strike="noStrike" cap="none" normalizeH="0" baseline="0" dirty="0" smtClean="0">
                <a:ln>
                  <a:noFill/>
                </a:ln>
                <a:solidFill>
                  <a:schemeClr val="tx1"/>
                </a:solidFill>
                <a:effectLst/>
                <a:latin typeface="Arial" charset="0"/>
              </a:rPr>
              <a:t>Provider</a:t>
            </a:r>
          </a:p>
        </p:txBody>
      </p:sp>
      <p:sp>
        <p:nvSpPr>
          <p:cNvPr id="6" name="Rectangle 5"/>
          <p:cNvSpPr/>
          <p:nvPr/>
        </p:nvSpPr>
        <p:spPr bwMode="auto">
          <a:xfrm>
            <a:off x="457795" y="2293030"/>
            <a:ext cx="1435396" cy="129717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latin typeface="Arial" charset="0"/>
              </a:rPr>
              <a:t>Google Earth Client</a:t>
            </a:r>
            <a:endParaRPr kumimoji="0" lang="en-US" sz="1400" b="0" i="0" u="none" strike="noStrike" cap="none" normalizeH="0" baseline="0" dirty="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02818" y="658664"/>
            <a:ext cx="2356816" cy="8228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L-Shape 9"/>
          <p:cNvSpPr/>
          <p:nvPr/>
        </p:nvSpPr>
        <p:spPr bwMode="auto">
          <a:xfrm rot="13726592">
            <a:off x="1664590" y="2713018"/>
            <a:ext cx="457200" cy="457200"/>
          </a:xfrm>
          <a:prstGeom prst="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L-Shape 11"/>
          <p:cNvSpPr/>
          <p:nvPr/>
        </p:nvSpPr>
        <p:spPr bwMode="auto">
          <a:xfrm rot="13726592">
            <a:off x="6374218" y="2713016"/>
            <a:ext cx="457200" cy="457200"/>
          </a:xfrm>
          <a:prstGeom prst="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6188149" y="4391186"/>
            <a:ext cx="2169042" cy="2062716"/>
          </a:xfrm>
          <a:prstGeom prst="roundRect">
            <a:avLst>
              <a:gd name="adj" fmla="val 6566"/>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Air Force</a:t>
            </a:r>
          </a:p>
        </p:txBody>
      </p:sp>
      <p:sp>
        <p:nvSpPr>
          <p:cNvPr id="15" name="Rectangle 14"/>
          <p:cNvSpPr/>
          <p:nvPr/>
        </p:nvSpPr>
        <p:spPr bwMode="auto">
          <a:xfrm>
            <a:off x="6602818" y="4752693"/>
            <a:ext cx="1435396" cy="129717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Alternate</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latin typeface="Arial" charset="0"/>
              </a:rPr>
              <a:t>Track Data </a:t>
            </a:r>
            <a:r>
              <a:rPr kumimoji="0" lang="en-US" sz="1400" b="0" i="0" u="none" strike="noStrike" cap="none" normalizeH="0" baseline="0" dirty="0" smtClean="0">
                <a:ln>
                  <a:noFill/>
                </a:ln>
                <a:solidFill>
                  <a:schemeClr val="tx1"/>
                </a:solidFill>
                <a:effectLst/>
                <a:latin typeface="Arial" charset="0"/>
              </a:rPr>
              <a:t>Provider</a:t>
            </a:r>
          </a:p>
        </p:txBody>
      </p:sp>
      <p:sp>
        <p:nvSpPr>
          <p:cNvPr id="3" name="Block Arc 2"/>
          <p:cNvSpPr/>
          <p:nvPr/>
        </p:nvSpPr>
        <p:spPr bwMode="auto">
          <a:xfrm rot="5400000">
            <a:off x="6018003" y="5037161"/>
            <a:ext cx="728285" cy="770766"/>
          </a:xfrm>
          <a:prstGeom prst="blockArc">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7" name="Straight Arrow Connector 15"/>
          <p:cNvCxnSpPr>
            <a:stCxn id="9" idx="2"/>
          </p:cNvCxnSpPr>
          <p:nvPr/>
        </p:nvCxnSpPr>
        <p:spPr bwMode="auto">
          <a:xfrm rot="5400000">
            <a:off x="4169375" y="4057412"/>
            <a:ext cx="551942" cy="6491"/>
          </a:xfrm>
          <a:prstGeom prst="bentConnector3">
            <a:avLst>
              <a:gd name="adj1" fmla="val 50000"/>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bwMode="auto">
          <a:xfrm>
            <a:off x="3534191" y="2430739"/>
            <a:ext cx="1828800" cy="135394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solidFill>
                  <a:schemeClr val="tx1"/>
                </a:solidFill>
                <a:latin typeface="Arial" charset="0"/>
              </a:rPr>
              <a:t>Alion Semantic Mediation Bus™</a:t>
            </a:r>
            <a:endParaRPr kumimoji="0" lang="en-US" sz="1200" b="0" i="0" u="none" strike="noStrike" cap="none" normalizeH="0" baseline="0" dirty="0" smtClean="0">
              <a:ln>
                <a:noFill/>
              </a:ln>
              <a:solidFill>
                <a:schemeClr val="tx1"/>
              </a:solidFill>
              <a:effectLst/>
              <a:latin typeface="Arial" charset="0"/>
            </a:endParaRPr>
          </a:p>
        </p:txBody>
      </p:sp>
      <p:sp>
        <p:nvSpPr>
          <p:cNvPr id="26" name="Block Arc 25"/>
          <p:cNvSpPr/>
          <p:nvPr/>
        </p:nvSpPr>
        <p:spPr bwMode="auto">
          <a:xfrm rot="5400000">
            <a:off x="4899820" y="3035571"/>
            <a:ext cx="586452" cy="667146"/>
          </a:xfrm>
          <a:prstGeom prst="blockArc">
            <a:avLst>
              <a:gd name="adj1" fmla="val 10800000"/>
              <a:gd name="adj2" fmla="val 577706"/>
              <a:gd name="adj3" fmla="val 2832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L-Shape 26"/>
          <p:cNvSpPr/>
          <p:nvPr/>
        </p:nvSpPr>
        <p:spPr bwMode="auto">
          <a:xfrm rot="13726592">
            <a:off x="5107193" y="2554126"/>
            <a:ext cx="379036" cy="457200"/>
          </a:xfrm>
          <a:prstGeom prst="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L-Shape 23"/>
          <p:cNvSpPr/>
          <p:nvPr/>
        </p:nvSpPr>
        <p:spPr bwMode="auto">
          <a:xfrm rot="13726592">
            <a:off x="3018641" y="2852568"/>
            <a:ext cx="457200" cy="457200"/>
          </a:xfrm>
          <a:prstGeom prst="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0" name="Elbow Connector 19"/>
          <p:cNvCxnSpPr>
            <a:endCxn id="27" idx="3"/>
          </p:cNvCxnSpPr>
          <p:nvPr/>
        </p:nvCxnSpPr>
        <p:spPr bwMode="auto">
          <a:xfrm flipV="1">
            <a:off x="3419181" y="3004645"/>
            <a:ext cx="1768036" cy="2076"/>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31" name="Elbow Connector 30"/>
          <p:cNvCxnSpPr/>
          <p:nvPr/>
        </p:nvCxnSpPr>
        <p:spPr bwMode="auto">
          <a:xfrm>
            <a:off x="3417926" y="3309769"/>
            <a:ext cx="1826930" cy="0"/>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2057" name="Rectangle 2056"/>
          <p:cNvSpPr/>
          <p:nvPr/>
        </p:nvSpPr>
        <p:spPr bwMode="auto">
          <a:xfrm>
            <a:off x="3795823" y="2927055"/>
            <a:ext cx="1204055" cy="45359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solidFill>
                  <a:schemeClr val="tx1"/>
                </a:solidFill>
                <a:latin typeface="Arial" charset="0"/>
              </a:rPr>
              <a:t>Message Transformation</a:t>
            </a:r>
            <a:endParaRPr kumimoji="0" lang="en-US" sz="1200" b="0" i="0" u="none" strike="noStrike" cap="none" normalizeH="0" baseline="0" dirty="0" smtClean="0">
              <a:ln>
                <a:noFill/>
              </a:ln>
              <a:solidFill>
                <a:schemeClr val="tx1"/>
              </a:solidFill>
              <a:effectLst/>
              <a:latin typeface="Arial" charset="0"/>
            </a:endParaRPr>
          </a:p>
        </p:txBody>
      </p:sp>
      <p:cxnSp>
        <p:nvCxnSpPr>
          <p:cNvPr id="48" name="Straight Arrow Connector 15"/>
          <p:cNvCxnSpPr/>
          <p:nvPr/>
        </p:nvCxnSpPr>
        <p:spPr bwMode="auto">
          <a:xfrm>
            <a:off x="5543550" y="3381375"/>
            <a:ext cx="895350" cy="2085975"/>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15"/>
          <p:cNvCxnSpPr/>
          <p:nvPr/>
        </p:nvCxnSpPr>
        <p:spPr bwMode="auto">
          <a:xfrm>
            <a:off x="2215778" y="2962879"/>
            <a:ext cx="1022722" cy="123221"/>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398017" y="2038350"/>
            <a:ext cx="893204" cy="646331"/>
          </a:xfrm>
          <a:prstGeom prst="rect">
            <a:avLst/>
          </a:prstGeom>
          <a:noFill/>
        </p:spPr>
        <p:txBody>
          <a:bodyPr wrap="square" rtlCol="0">
            <a:spAutoFit/>
          </a:bodyPr>
          <a:lstStyle/>
          <a:p>
            <a:pPr algn="ctr"/>
            <a:r>
              <a:rPr lang="en-US" sz="1200" dirty="0" smtClean="0"/>
              <a:t>Dynamic Service Endpoint</a:t>
            </a:r>
            <a:endParaRPr lang="en-US" sz="1200" dirty="0"/>
          </a:p>
        </p:txBody>
      </p:sp>
      <p:sp>
        <p:nvSpPr>
          <p:cNvPr id="33" name="Rounded Rectangle 32"/>
          <p:cNvSpPr/>
          <p:nvPr/>
        </p:nvSpPr>
        <p:spPr bwMode="auto">
          <a:xfrm>
            <a:off x="3534191" y="4364315"/>
            <a:ext cx="1828800" cy="68393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200" dirty="0" smtClean="0"/>
              <a:t>Semantic Discovery</a:t>
            </a:r>
          </a:p>
          <a:p>
            <a:pPr algn="ctr"/>
            <a:r>
              <a:rPr lang="en-US" sz="1200" dirty="0" smtClean="0"/>
              <a:t>Interoperability Assessment</a:t>
            </a:r>
            <a:endParaRPr lang="en-US" sz="1200" dirty="0"/>
          </a:p>
        </p:txBody>
      </p:sp>
    </p:spTree>
    <p:extLst>
      <p:ext uri="{BB962C8B-B14F-4D97-AF65-F5344CB8AC3E}">
        <p14:creationId xmlns="" xmlns:p14="http://schemas.microsoft.com/office/powerpoint/2010/main" val="247012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Key Characteristics</a:t>
            </a:r>
            <a:endParaRPr lang="en-US" dirty="0" smtClean="0">
              <a:solidFill>
                <a:srgbClr val="000000"/>
              </a:solidFill>
              <a:ea typeface="ＭＳ Ｐゴシック" pitchFamily="34" charset="-128"/>
            </a:endParaRPr>
          </a:p>
        </p:txBody>
      </p:sp>
      <p:sp>
        <p:nvSpPr>
          <p:cNvPr id="3" name="Content Placeholder 2"/>
          <p:cNvSpPr>
            <a:spLocks noGrp="1"/>
          </p:cNvSpPr>
          <p:nvPr>
            <p:ph idx="1"/>
          </p:nvPr>
        </p:nvSpPr>
        <p:spPr>
          <a:xfrm>
            <a:off x="228600" y="1371600"/>
            <a:ext cx="8686800" cy="5109210"/>
          </a:xfrm>
        </p:spPr>
        <p:txBody>
          <a:bodyPr>
            <a:normAutofit fontScale="85000" lnSpcReduction="20000"/>
          </a:bodyPr>
          <a:lstStyle/>
          <a:p>
            <a:r>
              <a:rPr lang="en-US" dirty="0" smtClean="0"/>
              <a:t>Cooperation </a:t>
            </a:r>
            <a:r>
              <a:rPr lang="en-US" dirty="0"/>
              <a:t>through federation, instead of </a:t>
            </a:r>
            <a:r>
              <a:rPr lang="en-US" dirty="0" smtClean="0"/>
              <a:t>standardization </a:t>
            </a:r>
          </a:p>
          <a:p>
            <a:pPr lvl="1"/>
            <a:r>
              <a:rPr lang="en-US" dirty="0" smtClean="0"/>
              <a:t>The </a:t>
            </a:r>
            <a:r>
              <a:rPr lang="en-US" dirty="0"/>
              <a:t>ontology driven approach avoids imposing a standard that has to be agreed by everybody, thus allowing the agencies to select the formats best suited for their business needs, while still being able to use services offered by other agencies.</a:t>
            </a:r>
          </a:p>
          <a:p>
            <a:r>
              <a:rPr lang="en-US" dirty="0" smtClean="0"/>
              <a:t>Increased </a:t>
            </a:r>
            <a:r>
              <a:rPr lang="en-US" dirty="0"/>
              <a:t>ability to adapt to the ever changing business needs in a timely and cost effective </a:t>
            </a:r>
            <a:r>
              <a:rPr lang="en-US" dirty="0" smtClean="0"/>
              <a:t>manner</a:t>
            </a:r>
          </a:p>
          <a:p>
            <a:pPr lvl="1"/>
            <a:r>
              <a:rPr lang="en-US" dirty="0" smtClean="0"/>
              <a:t>The </a:t>
            </a:r>
            <a:r>
              <a:rPr lang="en-US" dirty="0"/>
              <a:t>semantic mediation approach encourages transformation logic to be declaratively defined in the ontology, instead of buried in the code, often in multiple places.</a:t>
            </a:r>
          </a:p>
          <a:p>
            <a:r>
              <a:rPr lang="en-US" dirty="0" smtClean="0"/>
              <a:t>No </a:t>
            </a:r>
            <a:r>
              <a:rPr lang="en-US" dirty="0"/>
              <a:t>need for rigid </a:t>
            </a:r>
            <a:r>
              <a:rPr lang="en-US" dirty="0" smtClean="0"/>
              <a:t>conformance</a:t>
            </a:r>
          </a:p>
          <a:p>
            <a:pPr lvl="1"/>
            <a:r>
              <a:rPr lang="en-US" dirty="0" smtClean="0"/>
              <a:t>Through </a:t>
            </a:r>
            <a:r>
              <a:rPr lang="en-US" dirty="0"/>
              <a:t>loose coupling, the SMB allows transformation between message formats which might not be a complete match.</a:t>
            </a:r>
          </a:p>
          <a:p>
            <a:r>
              <a:rPr lang="en-US" dirty="0" smtClean="0"/>
              <a:t>Building </a:t>
            </a:r>
            <a:r>
              <a:rPr lang="en-US" dirty="0"/>
              <a:t>on SOA infrastructure, instead of replacing </a:t>
            </a:r>
            <a:r>
              <a:rPr lang="en-US" dirty="0" smtClean="0"/>
              <a:t>it</a:t>
            </a:r>
          </a:p>
          <a:p>
            <a:pPr lvl="1"/>
            <a:r>
              <a:rPr lang="en-US" dirty="0" smtClean="0"/>
              <a:t>By </a:t>
            </a:r>
            <a:r>
              <a:rPr lang="en-US" dirty="0"/>
              <a:t>extending ESB infrastructure, organization can leverage their SOA investment and the existing expertise of their personnel.</a:t>
            </a:r>
          </a:p>
          <a:p>
            <a:endParaRPr lang="en-US" dirty="0"/>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14</a:t>
            </a:fld>
            <a:endParaRPr lang="en-US" smtClean="0">
              <a:latin typeface="Gill Sans MT" pitchFamily="34" charset="0"/>
              <a:ea typeface="ＭＳ Ｐゴシック" pitchFamily="34" charset="-128"/>
            </a:endParaRPr>
          </a:p>
        </p:txBody>
      </p:sp>
    </p:spTree>
    <p:extLst>
      <p:ext uri="{BB962C8B-B14F-4D97-AF65-F5344CB8AC3E}">
        <p14:creationId xmlns="" xmlns:p14="http://schemas.microsoft.com/office/powerpoint/2010/main" val="1874244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Extensibility Considerations</a:t>
            </a:r>
            <a:endParaRPr lang="en-US" dirty="0" smtClean="0">
              <a:solidFill>
                <a:srgbClr val="000000"/>
              </a:solidFill>
              <a:ea typeface="ＭＳ Ｐゴシック" pitchFamily="34" charset="-128"/>
            </a:endParaRPr>
          </a:p>
        </p:txBody>
      </p:sp>
      <p:sp>
        <p:nvSpPr>
          <p:cNvPr id="3" name="Content Placeholder 2"/>
          <p:cNvSpPr>
            <a:spLocks noGrp="1"/>
          </p:cNvSpPr>
          <p:nvPr>
            <p:ph idx="1"/>
          </p:nvPr>
        </p:nvSpPr>
        <p:spPr>
          <a:xfrm>
            <a:off x="228600" y="1371600"/>
            <a:ext cx="8686800" cy="4604657"/>
          </a:xfrm>
        </p:spPr>
        <p:txBody>
          <a:bodyPr>
            <a:normAutofit/>
          </a:bodyPr>
          <a:lstStyle/>
          <a:p>
            <a:r>
              <a:rPr lang="en-US" dirty="0" smtClean="0"/>
              <a:t>Pluggable to SOA Platforms</a:t>
            </a:r>
          </a:p>
          <a:p>
            <a:pPr lvl="1"/>
            <a:r>
              <a:rPr lang="en-US" dirty="0" smtClean="0"/>
              <a:t>Integrate with existing Enterprise Service Buses (ESB)</a:t>
            </a:r>
          </a:p>
          <a:p>
            <a:pPr lvl="1"/>
            <a:r>
              <a:rPr lang="en-US" dirty="0" smtClean="0"/>
              <a:t>Interact with Service Registry (</a:t>
            </a:r>
            <a:r>
              <a:rPr lang="en-US" dirty="0" err="1" smtClean="0"/>
              <a:t>ebXML</a:t>
            </a:r>
            <a:r>
              <a:rPr lang="en-US" dirty="0" smtClean="0"/>
              <a:t>, UDDI, proprietary)</a:t>
            </a:r>
          </a:p>
          <a:p>
            <a:r>
              <a:rPr lang="en-US" dirty="0" smtClean="0"/>
              <a:t>Adaptable to Service Design Choices</a:t>
            </a:r>
          </a:p>
          <a:p>
            <a:pPr lvl="1"/>
            <a:r>
              <a:rPr lang="en-US" dirty="0" smtClean="0"/>
              <a:t>Mediate SOAP-based Web Services</a:t>
            </a:r>
          </a:p>
          <a:p>
            <a:pPr lvl="1"/>
            <a:r>
              <a:rPr lang="en-US" dirty="0" smtClean="0"/>
              <a:t>Support REST and Plain XML Data</a:t>
            </a:r>
          </a:p>
          <a:p>
            <a:pPr lvl="1"/>
            <a:r>
              <a:rPr lang="en-US" dirty="0" smtClean="0"/>
              <a:t>Service Metadata</a:t>
            </a:r>
          </a:p>
          <a:p>
            <a:r>
              <a:rPr lang="en-US" dirty="0" smtClean="0"/>
              <a:t>Provide Intelligent Mediation</a:t>
            </a:r>
          </a:p>
          <a:p>
            <a:pPr lvl="1"/>
            <a:r>
              <a:rPr lang="en-US" dirty="0" smtClean="0"/>
              <a:t>Assess service compatibilities based on semantics</a:t>
            </a:r>
          </a:p>
          <a:p>
            <a:endParaRPr lang="en-US" dirty="0"/>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15</a:t>
            </a:fld>
            <a:endParaRPr lang="en-US" smtClean="0">
              <a:latin typeface="Gill Sans MT" pitchFamily="34" charset="0"/>
              <a:ea typeface="ＭＳ Ｐゴシック" pitchFamily="34" charset="-128"/>
            </a:endParaRPr>
          </a:p>
        </p:txBody>
      </p:sp>
    </p:spTree>
    <p:extLst>
      <p:ext uri="{BB962C8B-B14F-4D97-AF65-F5344CB8AC3E}">
        <p14:creationId xmlns="" xmlns:p14="http://schemas.microsoft.com/office/powerpoint/2010/main" val="348086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669" y="708025"/>
            <a:ext cx="7829551" cy="537105"/>
          </a:xfrm>
        </p:spPr>
        <p:txBody>
          <a:bodyPr/>
          <a:lstStyle/>
          <a:p>
            <a:pPr eaLnBrk="1" hangingPunct="1"/>
            <a:r>
              <a:rPr lang="en-US" dirty="0" smtClean="0">
                <a:ea typeface="ＭＳ Ｐゴシック" pitchFamily="34" charset="-128"/>
              </a:rPr>
              <a:t>Building Block for Enterprise Solutions</a:t>
            </a:r>
          </a:p>
        </p:txBody>
      </p:sp>
      <p:sp>
        <p:nvSpPr>
          <p:cNvPr id="12291" name="Content Placeholder 14"/>
          <p:cNvSpPr>
            <a:spLocks noGrp="1"/>
          </p:cNvSpPr>
          <p:nvPr>
            <p:ph idx="1"/>
          </p:nvPr>
        </p:nvSpPr>
        <p:spPr>
          <a:xfrm>
            <a:off x="179614" y="1381124"/>
            <a:ext cx="8677048" cy="3811361"/>
          </a:xfrm>
        </p:spPr>
        <p:txBody>
          <a:bodyPr>
            <a:noAutofit/>
          </a:bodyPr>
          <a:lstStyle/>
          <a:p>
            <a:r>
              <a:rPr lang="en-US" sz="2400" dirty="0">
                <a:ea typeface="ＭＳ Ｐゴシック" pitchFamily="34" charset="-128"/>
              </a:rPr>
              <a:t>Enterprise </a:t>
            </a:r>
            <a:r>
              <a:rPr lang="en-US" sz="2400" dirty="0" smtClean="0">
                <a:ea typeface="ＭＳ Ｐゴシック" pitchFamily="34" charset="-128"/>
              </a:rPr>
              <a:t>Challenge: Data integration is as much an issue as in the inter-organizational context</a:t>
            </a:r>
          </a:p>
          <a:p>
            <a:pPr lvl="1"/>
            <a:r>
              <a:rPr lang="en-US" sz="1800" dirty="0" smtClean="0"/>
              <a:t>Data </a:t>
            </a:r>
            <a:r>
              <a:rPr lang="en-US" sz="1800" dirty="0"/>
              <a:t>mash up </a:t>
            </a:r>
            <a:r>
              <a:rPr lang="en-US" sz="1800" dirty="0" smtClean="0"/>
              <a:t>solution from disparate systems</a:t>
            </a:r>
          </a:p>
          <a:p>
            <a:pPr lvl="1"/>
            <a:r>
              <a:rPr lang="en-US" sz="1800" dirty="0"/>
              <a:t>I</a:t>
            </a:r>
            <a:r>
              <a:rPr lang="en-US" sz="1800" dirty="0" smtClean="0"/>
              <a:t>ncorporation </a:t>
            </a:r>
            <a:r>
              <a:rPr lang="en-US" sz="1800" dirty="0"/>
              <a:t>of unanticipated sources in </a:t>
            </a:r>
            <a:r>
              <a:rPr lang="en-US" sz="1800" dirty="0" smtClean="0"/>
              <a:t>business intelligence</a:t>
            </a:r>
          </a:p>
          <a:p>
            <a:pPr lvl="1"/>
            <a:r>
              <a:rPr lang="en-US" sz="1800" dirty="0"/>
              <a:t>E</a:t>
            </a:r>
            <a:r>
              <a:rPr lang="en-US" sz="1800" dirty="0" smtClean="0"/>
              <a:t>nhancement </a:t>
            </a:r>
            <a:r>
              <a:rPr lang="en-US" sz="1800" dirty="0"/>
              <a:t>of </a:t>
            </a:r>
            <a:r>
              <a:rPr lang="en-US" sz="1800" dirty="0" smtClean="0"/>
              <a:t>situational </a:t>
            </a:r>
            <a:r>
              <a:rPr lang="en-US" sz="1800" dirty="0"/>
              <a:t>awareness through on-demand integration of </a:t>
            </a:r>
            <a:r>
              <a:rPr lang="en-US" sz="1800" dirty="0" smtClean="0"/>
              <a:t>data</a:t>
            </a:r>
          </a:p>
          <a:p>
            <a:r>
              <a:rPr lang="en-US" sz="2400" dirty="0" smtClean="0">
                <a:ea typeface="ＭＳ Ｐゴシック" pitchFamily="34" charset="-128"/>
              </a:rPr>
              <a:t>Opportunity: Ontology is not only a tool for understanding, but also a basis for executable solutions</a:t>
            </a:r>
          </a:p>
          <a:p>
            <a:pPr marL="0" indent="0">
              <a:buNone/>
            </a:pPr>
            <a:endParaRPr lang="en-US" sz="1800" dirty="0" smtClean="0">
              <a:ea typeface="ＭＳ Ｐゴシック" pitchFamily="34" charset="-128"/>
            </a:endParaRPr>
          </a:p>
        </p:txBody>
      </p:sp>
      <p:sp>
        <p:nvSpPr>
          <p:cNvPr id="12292" name="Slide Number Placeholder 3"/>
          <p:cNvSpPr>
            <a:spLocks noGrp="1"/>
          </p:cNvSpPr>
          <p:nvPr>
            <p:ph type="sldNum" sz="quarter" idx="11"/>
          </p:nvPr>
        </p:nvSpPr>
        <p:spPr>
          <a:noFill/>
        </p:spPr>
        <p:txBody>
          <a:bodyPr/>
          <a:lstStyle/>
          <a:p>
            <a:r>
              <a:rPr lang="en-US" dirty="0" smtClean="0">
                <a:latin typeface="Gill Sans MT" pitchFamily="34" charset="0"/>
                <a:ea typeface="ＭＳ Ｐゴシック" pitchFamily="34" charset="-128"/>
              </a:rPr>
              <a:t>SLIDE </a:t>
            </a:r>
            <a:fld id="{22672810-40E0-4288-89C0-D38E8B5DC8C3}" type="slidenum">
              <a:rPr lang="en-US" smtClean="0">
                <a:latin typeface="Gill Sans MT" pitchFamily="34" charset="0"/>
                <a:ea typeface="ＭＳ Ｐゴシック" pitchFamily="34" charset="-128"/>
              </a:rPr>
              <a:pPr/>
              <a:t>16</a:t>
            </a:fld>
            <a:endParaRPr lang="en-US" dirty="0" smtClean="0">
              <a:latin typeface="Gill Sans MT" pitchFamily="34" charset="0"/>
              <a:ea typeface="ＭＳ Ｐゴシック" pitchFamily="34" charset="-128"/>
            </a:endParaRPr>
          </a:p>
        </p:txBody>
      </p:sp>
      <p:sp>
        <p:nvSpPr>
          <p:cNvPr id="12294" name="Slide Number Placeholder 3"/>
          <p:cNvSpPr txBox="1">
            <a:spLocks/>
          </p:cNvSpPr>
          <p:nvPr/>
        </p:nvSpPr>
        <p:spPr bwMode="auto">
          <a:xfrm>
            <a:off x="6723063" y="231775"/>
            <a:ext cx="2133600" cy="476250"/>
          </a:xfrm>
          <a:prstGeom prst="rect">
            <a:avLst/>
          </a:prstGeom>
          <a:noFill/>
          <a:ln w="9525">
            <a:noFill/>
            <a:miter lim="800000"/>
            <a:headEnd/>
            <a:tailEnd/>
          </a:ln>
        </p:spPr>
        <p:txBody>
          <a:bodyPr/>
          <a:lstStyle/>
          <a:p>
            <a:pPr algn="r"/>
            <a:r>
              <a:rPr lang="en-US" sz="900" dirty="0">
                <a:latin typeface="Gill Sans MT" pitchFamily="34" charset="0"/>
              </a:rPr>
              <a:t>SLIDE </a:t>
            </a:r>
            <a:fld id="{A886B140-7D1C-43B9-B49A-14434289CFEC}" type="slidenum">
              <a:rPr lang="en-US" sz="900">
                <a:latin typeface="Gill Sans MT" pitchFamily="34" charset="0"/>
              </a:rPr>
              <a:pPr algn="r"/>
              <a:t>16</a:t>
            </a:fld>
            <a:endParaRPr lang="en-US" sz="900" dirty="0">
              <a:latin typeface="Gill Sans MT" pitchFamily="34" charset="0"/>
            </a:endParaRPr>
          </a:p>
        </p:txBody>
      </p:sp>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41119" y="4416877"/>
            <a:ext cx="2563888" cy="208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zhu.BSG-WZHU\Desktop\SOA-Graphic-for-PPT-no-backgroun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4913" y="1534041"/>
            <a:ext cx="6939516" cy="5204637"/>
          </a:xfrm>
          <a:prstGeom prst="rect">
            <a:avLst/>
          </a:prstGeom>
          <a:noFill/>
          <a:extLst>
            <a:ext uri="{909E8E84-426E-40DD-AFC4-6F175D3DCCD1}">
              <a14:hiddenFill xmlns="" xmlns:a14="http://schemas.microsoft.com/office/drawing/2010/main">
                <a:solidFill>
                  <a:srgbClr val="FFFFFF"/>
                </a:solidFill>
              </a14:hiddenFill>
            </a:ext>
          </a:extLst>
        </p:spPr>
      </p:pic>
      <p:sp>
        <p:nvSpPr>
          <p:cNvPr id="8194" name="Title 1"/>
          <p:cNvSpPr>
            <a:spLocks noGrp="1"/>
          </p:cNvSpPr>
          <p:nvPr>
            <p:ph type="title"/>
          </p:nvPr>
        </p:nvSpPr>
        <p:spPr>
          <a:xfrm>
            <a:off x="214994" y="678769"/>
            <a:ext cx="6608717" cy="810396"/>
          </a:xfrm>
        </p:spPr>
        <p:txBody>
          <a:bodyPr/>
          <a:lstStyle/>
          <a:p>
            <a:r>
              <a:rPr lang="en-US" dirty="0" smtClean="0">
                <a:ea typeface="ＭＳ Ｐゴシック" pitchFamily="34" charset="-128"/>
              </a:rPr>
              <a:t>SMB as Part of a Semantic Enterprise</a:t>
            </a:r>
            <a:endParaRPr lang="en-US" dirty="0" smtClean="0">
              <a:solidFill>
                <a:srgbClr val="000000"/>
              </a:solidFill>
              <a:ea typeface="ＭＳ Ｐゴシック" pitchFamily="34" charset="-128"/>
            </a:endParaRPr>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17</a:t>
            </a:fld>
            <a:endParaRPr lang="en-US" smtClean="0">
              <a:latin typeface="Gill Sans MT" pitchFamily="34" charset="0"/>
              <a:ea typeface="ＭＳ Ｐゴシック" pitchFamily="34" charset="-128"/>
            </a:endParaRPr>
          </a:p>
        </p:txBody>
      </p:sp>
      <p:sp>
        <p:nvSpPr>
          <p:cNvPr id="5" name="Rounded Rectangular Callout 4"/>
          <p:cNvSpPr/>
          <p:nvPr/>
        </p:nvSpPr>
        <p:spPr bwMode="auto">
          <a:xfrm>
            <a:off x="103813" y="1406450"/>
            <a:ext cx="2508254" cy="2314770"/>
          </a:xfrm>
          <a:prstGeom prst="wedgeRoundRectCallout">
            <a:avLst>
              <a:gd name="adj1" fmla="val 63497"/>
              <a:gd name="adj2" fmla="val 55437"/>
              <a:gd name="adj3" fmla="val 16667"/>
            </a:avLst>
          </a:prstGeom>
          <a:gradFill>
            <a:gsLst>
              <a:gs pos="0">
                <a:schemeClr val="dk1">
                  <a:tint val="50000"/>
                  <a:satMod val="300000"/>
                  <a:alpha val="49000"/>
                </a:schemeClr>
              </a:gs>
              <a:gs pos="35000">
                <a:schemeClr val="dk1">
                  <a:tint val="37000"/>
                  <a:satMod val="300000"/>
                  <a:alpha val="51000"/>
                </a:schemeClr>
              </a:gs>
              <a:gs pos="100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dirty="0"/>
              <a:t>Ontologies reflecting Shared understanding of business concepts is developed by engaging the established Communities of Interest (COI) and Subject Matter Experts (SME</a:t>
            </a:r>
            <a:r>
              <a:rPr lang="en-US" sz="1600" dirty="0" smtClean="0"/>
              <a:t>).</a:t>
            </a:r>
            <a:endParaRPr lang="en-US" sz="1600" dirty="0"/>
          </a:p>
        </p:txBody>
      </p:sp>
      <p:sp>
        <p:nvSpPr>
          <p:cNvPr id="14" name="Rounded Rectangular Callout 13"/>
          <p:cNvSpPr/>
          <p:nvPr/>
        </p:nvSpPr>
        <p:spPr bwMode="auto">
          <a:xfrm>
            <a:off x="6653554" y="5181599"/>
            <a:ext cx="2361750" cy="1399954"/>
          </a:xfrm>
          <a:prstGeom prst="wedgeRoundRectCallout">
            <a:avLst>
              <a:gd name="adj1" fmla="val -87755"/>
              <a:gd name="adj2" fmla="val -68100"/>
              <a:gd name="adj3" fmla="val 16667"/>
            </a:avLst>
          </a:prstGeom>
          <a:gradFill>
            <a:gsLst>
              <a:gs pos="0">
                <a:schemeClr val="dk1">
                  <a:tint val="50000"/>
                  <a:satMod val="300000"/>
                  <a:alpha val="49000"/>
                </a:schemeClr>
              </a:gs>
              <a:gs pos="35000">
                <a:schemeClr val="dk1">
                  <a:tint val="37000"/>
                  <a:satMod val="300000"/>
                  <a:alpha val="51000"/>
                </a:schemeClr>
              </a:gs>
              <a:gs pos="100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dirty="0" smtClean="0"/>
              <a:t>Secure and effective IT infrastructure is the foundation for Net-Centric information sharing.</a:t>
            </a:r>
            <a:endParaRPr lang="en-US" sz="1600" dirty="0"/>
          </a:p>
        </p:txBody>
      </p:sp>
      <p:sp>
        <p:nvSpPr>
          <p:cNvPr id="15" name="Rounded Rectangular Callout 14"/>
          <p:cNvSpPr/>
          <p:nvPr/>
        </p:nvSpPr>
        <p:spPr bwMode="auto">
          <a:xfrm>
            <a:off x="6755017" y="2058546"/>
            <a:ext cx="2260287" cy="1977494"/>
          </a:xfrm>
          <a:prstGeom prst="wedgeRoundRectCallout">
            <a:avLst>
              <a:gd name="adj1" fmla="val -88122"/>
              <a:gd name="adj2" fmla="val 64333"/>
              <a:gd name="adj3" fmla="val 16667"/>
            </a:avLst>
          </a:prstGeom>
          <a:gradFill>
            <a:gsLst>
              <a:gs pos="0">
                <a:schemeClr val="dk1">
                  <a:tint val="50000"/>
                  <a:satMod val="300000"/>
                  <a:alpha val="49000"/>
                </a:schemeClr>
              </a:gs>
              <a:gs pos="35000">
                <a:schemeClr val="dk1">
                  <a:tint val="37000"/>
                  <a:satMod val="300000"/>
                  <a:alpha val="51000"/>
                </a:schemeClr>
              </a:gs>
              <a:gs pos="100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dirty="0" smtClean="0"/>
              <a:t>SMB is part of the technology capability that extends traditional SOA to enable semantic service discoverability and interoperability.</a:t>
            </a:r>
            <a:endParaRPr lang="en-US" sz="1600" dirty="0"/>
          </a:p>
        </p:txBody>
      </p:sp>
    </p:spTree>
    <p:extLst>
      <p:ext uri="{BB962C8B-B14F-4D97-AF65-F5344CB8AC3E}">
        <p14:creationId xmlns="" xmlns:p14="http://schemas.microsoft.com/office/powerpoint/2010/main" val="3930995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Summary</a:t>
            </a:r>
            <a:endParaRPr lang="en-US" dirty="0" smtClean="0">
              <a:solidFill>
                <a:srgbClr val="000000"/>
              </a:solidFill>
              <a:ea typeface="ＭＳ Ｐゴシック" pitchFamily="34" charset="-128"/>
            </a:endParaRPr>
          </a:p>
        </p:txBody>
      </p:sp>
      <p:sp>
        <p:nvSpPr>
          <p:cNvPr id="3" name="Content Placeholder 2"/>
          <p:cNvSpPr>
            <a:spLocks noGrp="1"/>
          </p:cNvSpPr>
          <p:nvPr>
            <p:ph idx="1"/>
          </p:nvPr>
        </p:nvSpPr>
        <p:spPr>
          <a:xfrm>
            <a:off x="228600" y="1371600"/>
            <a:ext cx="8596993" cy="4988379"/>
          </a:xfrm>
        </p:spPr>
        <p:txBody>
          <a:bodyPr>
            <a:normAutofit fontScale="92500" lnSpcReduction="10000"/>
          </a:bodyPr>
          <a:lstStyle/>
          <a:p>
            <a:r>
              <a:rPr lang="en-US" dirty="0" smtClean="0"/>
              <a:t>Put Ontologies to Work</a:t>
            </a:r>
          </a:p>
          <a:p>
            <a:pPr lvl="1"/>
            <a:r>
              <a:rPr lang="en-US" dirty="0" smtClean="0"/>
              <a:t>Enhance service understandability at design time</a:t>
            </a:r>
          </a:p>
          <a:p>
            <a:pPr lvl="1"/>
            <a:r>
              <a:rPr lang="en-US" dirty="0" smtClean="0"/>
              <a:t>Facilitate service interoperability at runtime</a:t>
            </a:r>
          </a:p>
          <a:p>
            <a:r>
              <a:rPr lang="en-US" dirty="0" smtClean="0"/>
              <a:t>Leverage Existing SOA Investment</a:t>
            </a:r>
          </a:p>
          <a:p>
            <a:pPr lvl="1"/>
            <a:r>
              <a:rPr lang="en-US" dirty="0" smtClean="0"/>
              <a:t>Increase service discoverability and interoperability through semantic annotation </a:t>
            </a:r>
          </a:p>
          <a:p>
            <a:pPr lvl="1"/>
            <a:r>
              <a:rPr lang="en-US" dirty="0" smtClean="0"/>
              <a:t>Build on existing services</a:t>
            </a:r>
          </a:p>
          <a:p>
            <a:pPr lvl="1"/>
            <a:r>
              <a:rPr lang="en-US" dirty="0" smtClean="0"/>
              <a:t>Use in-house expertise</a:t>
            </a:r>
          </a:p>
          <a:p>
            <a:pPr lvl="1"/>
            <a:r>
              <a:rPr lang="en-US" dirty="0" smtClean="0"/>
              <a:t>Ready to deployed now</a:t>
            </a:r>
          </a:p>
          <a:p>
            <a:r>
              <a:rPr lang="en-US" dirty="0" smtClean="0"/>
              <a:t>Streamline Service Integration</a:t>
            </a:r>
          </a:p>
          <a:p>
            <a:pPr lvl="1"/>
            <a:r>
              <a:rPr lang="en-US" dirty="0" smtClean="0"/>
              <a:t>Shorten development lifecycle by eliminating the need for custom message mapping</a:t>
            </a:r>
          </a:p>
          <a:p>
            <a:pPr lvl="1"/>
            <a:r>
              <a:rPr lang="en-US" dirty="0" smtClean="0"/>
              <a:t>Reduce maintenance cost by leveraging existing infrastructure</a:t>
            </a:r>
            <a:endParaRPr lang="en-US" dirty="0"/>
          </a:p>
          <a:p>
            <a:endParaRPr lang="en-US" dirty="0"/>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18</a:t>
            </a:fld>
            <a:endParaRPr lang="en-US" smtClean="0">
              <a:latin typeface="Gill Sans MT" pitchFamily="34" charset="0"/>
              <a:ea typeface="ＭＳ Ｐゴシック" pitchFamily="34" charset="-128"/>
            </a:endParaRPr>
          </a:p>
        </p:txBody>
      </p:sp>
    </p:spTree>
    <p:extLst>
      <p:ext uri="{BB962C8B-B14F-4D97-AF65-F5344CB8AC3E}">
        <p14:creationId xmlns="" xmlns:p14="http://schemas.microsoft.com/office/powerpoint/2010/main" val="43437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A1514946-2855-4FC5-8189-B82FEB950991}" type="slidenum">
              <a:rPr lang="en-US" smtClean="0">
                <a:latin typeface="Gill Sans MT" pitchFamily="34" charset="0"/>
                <a:ea typeface="ＭＳ Ｐゴシック" pitchFamily="34" charset="-128"/>
              </a:rPr>
              <a:pPr/>
              <a:t>19</a:t>
            </a:fld>
            <a:endParaRPr lang="en-US" smtClean="0">
              <a:latin typeface="Gill Sans MT" pitchFamily="34" charset="0"/>
              <a:ea typeface="ＭＳ Ｐゴシック" pitchFamily="34" charset="-128"/>
            </a:endParaRPr>
          </a:p>
        </p:txBody>
      </p:sp>
      <p:pic>
        <p:nvPicPr>
          <p:cNvPr id="20483" name="Picture 11" descr="BackPageBack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20484" name="Group 12"/>
          <p:cNvGrpSpPr>
            <a:grpSpLocks/>
          </p:cNvGrpSpPr>
          <p:nvPr/>
        </p:nvGrpSpPr>
        <p:grpSpPr bwMode="auto">
          <a:xfrm>
            <a:off x="2400300" y="1744663"/>
            <a:ext cx="4343400" cy="3429000"/>
            <a:chOff x="1512" y="1099"/>
            <a:chExt cx="2736" cy="2160"/>
          </a:xfrm>
        </p:grpSpPr>
        <p:sp>
          <p:nvSpPr>
            <p:cNvPr id="20485" name="AutoShape 9"/>
            <p:cNvSpPr>
              <a:spLocks noChangeArrowheads="1"/>
            </p:cNvSpPr>
            <p:nvPr/>
          </p:nvSpPr>
          <p:spPr bwMode="auto">
            <a:xfrm>
              <a:off x="1512" y="1099"/>
              <a:ext cx="2736" cy="2160"/>
            </a:xfrm>
            <a:prstGeom prst="roundRect">
              <a:avLst>
                <a:gd name="adj" fmla="val 7269"/>
              </a:avLst>
            </a:prstGeom>
            <a:solidFill>
              <a:schemeClr val="bg1"/>
            </a:solidFill>
            <a:ln w="9525">
              <a:noFill/>
              <a:round/>
              <a:headEnd/>
              <a:tailEnd/>
            </a:ln>
          </p:spPr>
          <p:txBody>
            <a:bodyPr wrap="none" anchor="ctr"/>
            <a:lstStyle/>
            <a:p>
              <a:endParaRPr lang="en-US" sz="1800"/>
            </a:p>
          </p:txBody>
        </p:sp>
        <p:pic>
          <p:nvPicPr>
            <p:cNvPr id="20486" name="Picture 4" descr="Alion_7494"/>
            <p:cNvPicPr>
              <a:picLocks noChangeAspect="1" noChangeArrowheads="1"/>
            </p:cNvPicPr>
            <p:nvPr/>
          </p:nvPicPr>
          <p:blipFill>
            <a:blip r:embed="rId4" cstate="print"/>
            <a:srcRect/>
            <a:stretch>
              <a:fillRect/>
            </a:stretch>
          </p:blipFill>
          <p:spPr bwMode="auto">
            <a:xfrm>
              <a:off x="1658" y="1265"/>
              <a:ext cx="2450" cy="1338"/>
            </a:xfrm>
            <a:prstGeom prst="rect">
              <a:avLst/>
            </a:prstGeom>
            <a:noFill/>
            <a:ln w="9525">
              <a:noFill/>
              <a:miter lim="800000"/>
              <a:headEnd/>
              <a:tailEnd/>
            </a:ln>
          </p:spPr>
        </p:pic>
        <p:grpSp>
          <p:nvGrpSpPr>
            <p:cNvPr id="20487" name="Group 7"/>
            <p:cNvGrpSpPr>
              <a:grpSpLocks/>
            </p:cNvGrpSpPr>
            <p:nvPr/>
          </p:nvGrpSpPr>
          <p:grpSpPr bwMode="auto">
            <a:xfrm>
              <a:off x="1708" y="2704"/>
              <a:ext cx="2352" cy="240"/>
              <a:chOff x="1632" y="3348"/>
              <a:chExt cx="2352" cy="240"/>
            </a:xfrm>
          </p:grpSpPr>
          <p:sp>
            <p:nvSpPr>
              <p:cNvPr id="20488" name="Rectangle 6"/>
              <p:cNvSpPr>
                <a:spLocks noChangeArrowheads="1"/>
              </p:cNvSpPr>
              <p:nvPr/>
            </p:nvSpPr>
            <p:spPr bwMode="auto">
              <a:xfrm>
                <a:off x="1632" y="3348"/>
                <a:ext cx="2352" cy="240"/>
              </a:xfrm>
              <a:prstGeom prst="rect">
                <a:avLst/>
              </a:prstGeom>
              <a:solidFill>
                <a:schemeClr val="tx1"/>
              </a:solidFill>
              <a:ln w="9525">
                <a:noFill/>
                <a:miter lim="800000"/>
                <a:headEnd/>
                <a:tailEnd/>
              </a:ln>
            </p:spPr>
            <p:txBody>
              <a:bodyPr wrap="none" anchor="ctr"/>
              <a:lstStyle/>
              <a:p>
                <a:endParaRPr lang="en-US" sz="1800"/>
              </a:p>
            </p:txBody>
          </p:sp>
          <p:sp>
            <p:nvSpPr>
              <p:cNvPr id="20489" name="Text Box 5"/>
              <p:cNvSpPr txBox="1">
                <a:spLocks noChangeArrowheads="1"/>
              </p:cNvSpPr>
              <p:nvPr/>
            </p:nvSpPr>
            <p:spPr bwMode="auto">
              <a:xfrm>
                <a:off x="2086" y="3352"/>
                <a:ext cx="1443" cy="231"/>
              </a:xfrm>
              <a:prstGeom prst="rect">
                <a:avLst/>
              </a:prstGeom>
              <a:noFill/>
              <a:ln w="9525">
                <a:noFill/>
                <a:miter lim="800000"/>
                <a:headEnd/>
                <a:tailEnd/>
              </a:ln>
            </p:spPr>
            <p:txBody>
              <a:bodyPr wrap="none">
                <a:spAutoFit/>
              </a:bodyPr>
              <a:lstStyle/>
              <a:p>
                <a:r>
                  <a:rPr lang="en-US" sz="1800">
                    <a:solidFill>
                      <a:schemeClr val="bg1"/>
                    </a:solidFill>
                    <a:latin typeface="Gill Sans MT" pitchFamily="34" charset="0"/>
                  </a:rPr>
                  <a:t>www.alionscience.com</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Agenda</a:t>
            </a:r>
            <a:endParaRPr lang="en-US" dirty="0" smtClean="0">
              <a:solidFill>
                <a:srgbClr val="000000"/>
              </a:solidFill>
              <a:ea typeface="ＭＳ Ｐゴシック" pitchFamily="34" charset="-128"/>
            </a:endParaRPr>
          </a:p>
        </p:txBody>
      </p:sp>
      <p:sp>
        <p:nvSpPr>
          <p:cNvPr id="3" name="Content Placeholder 2"/>
          <p:cNvSpPr>
            <a:spLocks noGrp="1"/>
          </p:cNvSpPr>
          <p:nvPr>
            <p:ph idx="1"/>
          </p:nvPr>
        </p:nvSpPr>
        <p:spPr>
          <a:xfrm>
            <a:off x="228600" y="1371600"/>
            <a:ext cx="8686800" cy="5109210"/>
          </a:xfrm>
        </p:spPr>
        <p:txBody>
          <a:bodyPr>
            <a:normAutofit/>
          </a:bodyPr>
          <a:lstStyle/>
          <a:p>
            <a:r>
              <a:rPr lang="en-US" dirty="0" smtClean="0"/>
              <a:t>Background: SOA and Semantic Technology</a:t>
            </a:r>
          </a:p>
          <a:p>
            <a:r>
              <a:rPr lang="en-US" dirty="0" smtClean="0"/>
              <a:t>Semantic Service Provisioning</a:t>
            </a:r>
          </a:p>
          <a:p>
            <a:r>
              <a:rPr lang="en-US" dirty="0" smtClean="0"/>
              <a:t>Semantic Mediation</a:t>
            </a:r>
          </a:p>
          <a:p>
            <a:r>
              <a:rPr lang="en-US" dirty="0" smtClean="0"/>
              <a:t>Foundation for a Semantic Enterprise</a:t>
            </a:r>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2</a:t>
            </a:fld>
            <a:endParaRPr lang="en-US" smtClean="0">
              <a:latin typeface="Gill Sans MT" pitchFamily="34" charset="0"/>
              <a:ea typeface="ＭＳ Ｐゴシック" pitchFamily="34" charset="-128"/>
            </a:endParaRPr>
          </a:p>
        </p:txBody>
      </p:sp>
    </p:spTree>
    <p:extLst>
      <p:ext uri="{BB962C8B-B14F-4D97-AF65-F5344CB8AC3E}">
        <p14:creationId xmlns="" xmlns:p14="http://schemas.microsoft.com/office/powerpoint/2010/main" val="320690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71731" y="561896"/>
            <a:ext cx="7757984" cy="533400"/>
          </a:xfrm>
        </p:spPr>
        <p:txBody>
          <a:bodyPr/>
          <a:lstStyle/>
          <a:p>
            <a:pPr eaLnBrk="1" hangingPunct="1"/>
            <a:r>
              <a:rPr lang="en-US" dirty="0" smtClean="0">
                <a:ea typeface="ＭＳ Ｐゴシック" pitchFamily="34" charset="-128"/>
              </a:rPr>
              <a:t>Semantics to Solutions </a:t>
            </a:r>
          </a:p>
        </p:txBody>
      </p:sp>
      <p:sp>
        <p:nvSpPr>
          <p:cNvPr id="5123"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C1329BA5-93B3-4C38-9FFE-B5FD409ABCA7}" type="slidenum">
              <a:rPr lang="en-US" smtClean="0">
                <a:latin typeface="Gill Sans MT" pitchFamily="34" charset="0"/>
                <a:ea typeface="ＭＳ Ｐゴシック" pitchFamily="34" charset="-128"/>
              </a:rPr>
              <a:pPr/>
              <a:t>3</a:t>
            </a:fld>
            <a:endParaRPr lang="en-US" smtClean="0">
              <a:latin typeface="Gill Sans MT" pitchFamily="34" charset="0"/>
              <a:ea typeface="ＭＳ Ｐゴシック" pitchFamily="34" charset="-128"/>
            </a:endParaRPr>
          </a:p>
        </p:txBody>
      </p:sp>
      <p:sp>
        <p:nvSpPr>
          <p:cNvPr id="3" name="Rectangle 2"/>
          <p:cNvSpPr/>
          <p:nvPr/>
        </p:nvSpPr>
        <p:spPr bwMode="auto">
          <a:xfrm>
            <a:off x="331469" y="1215194"/>
            <a:ext cx="3424103" cy="1251585"/>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SOA</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tx1"/>
                </a:solidFill>
              </a:rPr>
              <a:t>Foundation for Service Interoperability</a:t>
            </a:r>
            <a:endParaRPr kumimoji="0" lang="en-US" sz="1200" b="0" i="0" u="none" strike="noStrike" cap="none" normalizeH="0" baseline="0" dirty="0" smtClean="0">
              <a:ln>
                <a:noFill/>
              </a:ln>
              <a:solidFill>
                <a:schemeClr val="tx1"/>
              </a:solidFill>
              <a:effectLst/>
            </a:endParaRPr>
          </a:p>
        </p:txBody>
      </p:sp>
      <p:sp>
        <p:nvSpPr>
          <p:cNvPr id="7" name="Rectangle 6"/>
          <p:cNvSpPr/>
          <p:nvPr/>
        </p:nvSpPr>
        <p:spPr bwMode="auto">
          <a:xfrm>
            <a:off x="331469" y="2718239"/>
            <a:ext cx="3424103" cy="1272541"/>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Semantics</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tx1"/>
                </a:solidFill>
              </a:rPr>
              <a:t>Common Understanding of Business Concepts</a:t>
            </a:r>
            <a:endParaRPr kumimoji="0" lang="en-US" sz="1200" b="0" i="0" u="none" strike="noStrike" cap="none" normalizeH="0" baseline="0" dirty="0" smtClean="0">
              <a:ln>
                <a:noFill/>
              </a:ln>
              <a:solidFill>
                <a:schemeClr val="tx1"/>
              </a:solidFill>
              <a:effectLst/>
            </a:endParaRPr>
          </a:p>
        </p:txBody>
      </p:sp>
      <p:sp>
        <p:nvSpPr>
          <p:cNvPr id="8" name="Rectangle 7"/>
          <p:cNvSpPr/>
          <p:nvPr/>
        </p:nvSpPr>
        <p:spPr bwMode="auto">
          <a:xfrm>
            <a:off x="331468" y="4354442"/>
            <a:ext cx="5065125" cy="2256529"/>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Problems</a:t>
            </a:r>
          </a:p>
          <a:p>
            <a:pPr marL="342900" marR="0" indent="-342900"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solidFill>
                  <a:schemeClr val="tx1"/>
                </a:solidFill>
              </a:rPr>
              <a:t>How I can improve Interoperability between different services and reduce system integration costs?</a:t>
            </a:r>
          </a:p>
          <a:p>
            <a:pPr marL="342900" marR="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strike="noStrike" cap="none" normalizeH="0" baseline="0" dirty="0" smtClean="0">
                <a:ln>
                  <a:noFill/>
                </a:ln>
                <a:solidFill>
                  <a:schemeClr val="tx1"/>
                </a:solidFill>
                <a:effectLst/>
              </a:rPr>
              <a:t>I have already invested a lot in my SOA infrastructure, how do</a:t>
            </a:r>
            <a:r>
              <a:rPr kumimoji="0" lang="en-US" sz="1600" b="0" strike="noStrike" cap="none" normalizeH="0" dirty="0" smtClean="0">
                <a:ln>
                  <a:noFill/>
                </a:ln>
                <a:solidFill>
                  <a:schemeClr val="tx1"/>
                </a:solidFill>
                <a:effectLst/>
              </a:rPr>
              <a:t> I leverage it for for Semantic </a:t>
            </a:r>
            <a:r>
              <a:rPr kumimoji="0" lang="en-US" sz="1600" b="0" u="none" strike="noStrike" cap="none" normalizeH="0" dirty="0" smtClean="0">
                <a:ln>
                  <a:noFill/>
                </a:ln>
                <a:solidFill>
                  <a:schemeClr val="tx1"/>
                </a:solidFill>
                <a:effectLst/>
              </a:rPr>
              <a:t>Interoperability?</a:t>
            </a:r>
          </a:p>
          <a:p>
            <a:pPr marL="342900" indent="-342900">
              <a:buFont typeface="Arial" pitchFamily="34" charset="0"/>
              <a:buChar char="•"/>
            </a:pPr>
            <a:r>
              <a:rPr lang="en-US" sz="1600" dirty="0" smtClean="0">
                <a:solidFill>
                  <a:schemeClr val="tx1"/>
                </a:solidFill>
              </a:rPr>
              <a:t>How can Semantics help reduce service development cost and help my enterprise operations?</a:t>
            </a:r>
          </a:p>
          <a:p>
            <a:pPr marL="342900" marR="0"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600" b="0" u="none" strike="noStrike" cap="none" normalizeH="0" baseline="0" dirty="0" smtClean="0">
              <a:ln>
                <a:noFill/>
              </a:ln>
              <a:solidFill>
                <a:schemeClr val="tx1"/>
              </a:solidFill>
              <a:effectLst/>
            </a:endParaRPr>
          </a:p>
        </p:txBody>
      </p:sp>
      <p:sp>
        <p:nvSpPr>
          <p:cNvPr id="4" name="Plus 3"/>
          <p:cNvSpPr/>
          <p:nvPr/>
        </p:nvSpPr>
        <p:spPr bwMode="auto">
          <a:xfrm>
            <a:off x="2125979" y="2153408"/>
            <a:ext cx="914400" cy="914400"/>
          </a:xfrm>
          <a:prstGeom prst="mathPlu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8" name="Picture 4" descr="C:\Users\wzhu.BSG-WZHU\AppData\Local\Microsoft\Windows\Temporary Internet Files\Content.IE5\XOF42CHG\MC90044193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99191" y="5278600"/>
            <a:ext cx="1320482" cy="127385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bwMode="auto">
          <a:xfrm>
            <a:off x="4607924" y="1215195"/>
            <a:ext cx="4296048" cy="2969897"/>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rPr>
              <a:t>Alion Semantic</a:t>
            </a:r>
            <a:r>
              <a:rPr kumimoji="0" lang="en-US" sz="2800" b="0" i="0" u="none" strike="noStrike" cap="none" normalizeH="0" dirty="0" smtClean="0">
                <a:ln>
                  <a:noFill/>
                </a:ln>
                <a:solidFill>
                  <a:schemeClr val="tx1"/>
                </a:solidFill>
                <a:effectLst/>
              </a:rPr>
              <a:t> </a:t>
            </a:r>
          </a:p>
          <a:p>
            <a:pPr marL="0" marR="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ln>
                  <a:noFill/>
                </a:ln>
                <a:solidFill>
                  <a:schemeClr val="tx1"/>
                </a:solidFill>
                <a:effectLst/>
              </a:rPr>
              <a:t>Mediation Bus™</a:t>
            </a:r>
          </a:p>
          <a:p>
            <a:endParaRPr lang="en-US" sz="2000" i="1" dirty="0" smtClean="0">
              <a:solidFill>
                <a:schemeClr val="tx1"/>
              </a:solidFill>
            </a:endParaRPr>
          </a:p>
          <a:p>
            <a:r>
              <a:rPr lang="en-US" sz="1800" u="sng" dirty="0" smtClean="0">
                <a:solidFill>
                  <a:schemeClr val="tx1"/>
                </a:solidFill>
              </a:rPr>
              <a:t>Runtime</a:t>
            </a:r>
            <a:r>
              <a:rPr lang="en-US" sz="1800" dirty="0" smtClean="0">
                <a:solidFill>
                  <a:schemeClr val="tx1"/>
                </a:solidFill>
              </a:rPr>
              <a:t> infrastructure </a:t>
            </a:r>
            <a:r>
              <a:rPr lang="en-US" sz="1800" dirty="0">
                <a:solidFill>
                  <a:schemeClr val="tx1"/>
                </a:solidFill>
              </a:rPr>
              <a:t>enables semantic interoperability through </a:t>
            </a:r>
            <a:r>
              <a:rPr lang="en-US" sz="1800" u="sng" dirty="0">
                <a:solidFill>
                  <a:schemeClr val="tx1"/>
                </a:solidFill>
              </a:rPr>
              <a:t>common ontologies</a:t>
            </a:r>
            <a:r>
              <a:rPr lang="en-US" sz="1800" dirty="0">
                <a:solidFill>
                  <a:schemeClr val="tx1"/>
                </a:solidFill>
              </a:rPr>
              <a:t>, even </a:t>
            </a:r>
            <a:r>
              <a:rPr lang="en-US" sz="1800" dirty="0" smtClean="0">
                <a:solidFill>
                  <a:schemeClr val="tx1"/>
                </a:solidFill>
              </a:rPr>
              <a:t>if the </a:t>
            </a:r>
            <a:r>
              <a:rPr lang="en-US" sz="1800" dirty="0">
                <a:solidFill>
                  <a:schemeClr val="tx1"/>
                </a:solidFill>
              </a:rPr>
              <a:t>services are implemented using different data models and message </a:t>
            </a:r>
            <a:r>
              <a:rPr lang="en-US" sz="1800" dirty="0" smtClean="0">
                <a:solidFill>
                  <a:schemeClr val="tx1"/>
                </a:solidFill>
              </a:rPr>
              <a:t>standards.</a:t>
            </a:r>
            <a:endParaRPr kumimoji="0" lang="en-US" sz="1800" b="0" u="none" strike="noStrike" cap="none" normalizeH="0" dirty="0" smtClean="0">
              <a:ln>
                <a:noFill/>
              </a:ln>
              <a:solidFill>
                <a:schemeClr val="tx1"/>
              </a:solidFill>
              <a:effectLst/>
            </a:endParaRPr>
          </a:p>
        </p:txBody>
      </p:sp>
      <p:sp>
        <p:nvSpPr>
          <p:cNvPr id="5" name="Equal 4"/>
          <p:cNvSpPr/>
          <p:nvPr/>
        </p:nvSpPr>
        <p:spPr bwMode="auto">
          <a:xfrm>
            <a:off x="3693523" y="2153408"/>
            <a:ext cx="914400" cy="914400"/>
          </a:xfrm>
          <a:prstGeom prst="mathEqual">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Minus 5"/>
          <p:cNvSpPr/>
          <p:nvPr/>
        </p:nvSpPr>
        <p:spPr bwMode="auto">
          <a:xfrm>
            <a:off x="2125979" y="3727892"/>
            <a:ext cx="914400" cy="914400"/>
          </a:xfrm>
          <a:prstGeom prst="mathMinu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8471" y="579665"/>
            <a:ext cx="7757984" cy="556453"/>
          </a:xfrm>
        </p:spPr>
        <p:txBody>
          <a:bodyPr/>
          <a:lstStyle/>
          <a:p>
            <a:pPr eaLnBrk="1" hangingPunct="1"/>
            <a:r>
              <a:rPr lang="en-US" dirty="0" smtClean="0">
                <a:ea typeface="ＭＳ Ｐゴシック" pitchFamily="34" charset="-128"/>
              </a:rPr>
              <a:t>SOA: Benefits and Limitations</a:t>
            </a:r>
          </a:p>
        </p:txBody>
      </p:sp>
      <p:sp>
        <p:nvSpPr>
          <p:cNvPr id="5123" name="Slide Number Placeholder 3"/>
          <p:cNvSpPr>
            <a:spLocks noGrp="1"/>
          </p:cNvSpPr>
          <p:nvPr>
            <p:ph type="sldNum" sz="quarter" idx="11"/>
          </p:nvPr>
        </p:nvSpPr>
        <p:spPr>
          <a:noFill/>
        </p:spPr>
        <p:txBody>
          <a:bodyPr/>
          <a:lstStyle/>
          <a:p>
            <a:r>
              <a:rPr lang="en-US" dirty="0" smtClean="0">
                <a:latin typeface="Gill Sans MT" pitchFamily="34" charset="0"/>
                <a:ea typeface="ＭＳ Ｐゴシック" pitchFamily="34" charset="-128"/>
              </a:rPr>
              <a:t>SLIDE </a:t>
            </a:r>
            <a:fld id="{C1329BA5-93B3-4C38-9FFE-B5FD409ABCA7}" type="slidenum">
              <a:rPr lang="en-US" smtClean="0">
                <a:latin typeface="Gill Sans MT" pitchFamily="34" charset="0"/>
                <a:ea typeface="ＭＳ Ｐゴシック" pitchFamily="34" charset="-128"/>
              </a:rPr>
              <a:pPr/>
              <a:t>4</a:t>
            </a:fld>
            <a:endParaRPr lang="en-US" dirty="0" smtClean="0">
              <a:latin typeface="Gill Sans MT" pitchFamily="34" charset="0"/>
              <a:ea typeface="ＭＳ Ｐゴシック" pitchFamily="34" charset="-128"/>
            </a:endParaRPr>
          </a:p>
        </p:txBody>
      </p:sp>
      <p:sp>
        <p:nvSpPr>
          <p:cNvPr id="17" name="Content Placeholder 16"/>
          <p:cNvSpPr>
            <a:spLocks noGrp="1"/>
          </p:cNvSpPr>
          <p:nvPr>
            <p:ph idx="1"/>
          </p:nvPr>
        </p:nvSpPr>
        <p:spPr>
          <a:xfrm>
            <a:off x="138425" y="1187599"/>
            <a:ext cx="8775700" cy="5294844"/>
          </a:xfrm>
        </p:spPr>
        <p:txBody>
          <a:bodyPr>
            <a:normAutofit fontScale="85000" lnSpcReduction="20000"/>
          </a:bodyPr>
          <a:lstStyle/>
          <a:p>
            <a:pPr>
              <a:buFont typeface="Gill Sans MT" charset="0"/>
              <a:buChar char="•"/>
              <a:defRPr/>
            </a:pPr>
            <a:r>
              <a:rPr lang="en-US" dirty="0" smtClean="0"/>
              <a:t>Service Oriented Architecture (SOA) </a:t>
            </a:r>
          </a:p>
          <a:p>
            <a:pPr lvl="1">
              <a:buFont typeface="Gill Sans MT" charset="0"/>
              <a:buChar char="•"/>
              <a:defRPr/>
            </a:pPr>
            <a:r>
              <a:rPr lang="en-US" dirty="0" smtClean="0"/>
              <a:t>Key Benefits:</a:t>
            </a:r>
          </a:p>
          <a:p>
            <a:pPr lvl="2">
              <a:defRPr/>
            </a:pPr>
            <a:r>
              <a:rPr lang="en-US" dirty="0" smtClean="0"/>
              <a:t>Provides standards based mechanism to access Services at the transport and protocol level</a:t>
            </a:r>
          </a:p>
          <a:p>
            <a:pPr lvl="2">
              <a:defRPr/>
            </a:pPr>
            <a:r>
              <a:rPr lang="en-US" dirty="0" smtClean="0"/>
              <a:t>Promotes re-use of existing services</a:t>
            </a:r>
          </a:p>
          <a:p>
            <a:pPr lvl="2">
              <a:defRPr/>
            </a:pPr>
            <a:r>
              <a:rPr lang="en-US" dirty="0" smtClean="0"/>
              <a:t>Enables fast adaptation to business needs</a:t>
            </a:r>
          </a:p>
          <a:p>
            <a:pPr lvl="2">
              <a:defRPr/>
            </a:pPr>
            <a:r>
              <a:rPr lang="en-US" dirty="0" smtClean="0"/>
              <a:t>Aligns information resources to business goals</a:t>
            </a:r>
          </a:p>
          <a:p>
            <a:pPr lvl="1">
              <a:buFont typeface="Gill Sans MT" charset="0"/>
              <a:buChar char="•"/>
              <a:defRPr/>
            </a:pPr>
            <a:r>
              <a:rPr lang="en-US" dirty="0" smtClean="0"/>
              <a:t>Limitations:</a:t>
            </a:r>
          </a:p>
          <a:p>
            <a:pPr lvl="2">
              <a:defRPr/>
            </a:pPr>
            <a:r>
              <a:rPr lang="en-US" dirty="0" smtClean="0"/>
              <a:t>Current Web Service standards provide the syntactic description of the service interface, but do not describe the meaning or the semantics of the data or behavior. Hence the consumer of the service; whether another service or a human, needs to have intimate knowledge and awareness about the data and its elements</a:t>
            </a:r>
          </a:p>
          <a:p>
            <a:pPr lvl="2">
              <a:defRPr/>
            </a:pPr>
            <a:r>
              <a:rPr lang="en-US" dirty="0" smtClean="0"/>
              <a:t>Current Enterprise Service Buses (ESBs) don’t have an out of the box ability to perform Semantic Mediation, that is the transformation and co-relation of data elements and services based on a pre-defined vocabulary</a:t>
            </a:r>
          </a:p>
          <a:p>
            <a:pPr lvl="2">
              <a:defRPr/>
            </a:pPr>
            <a:r>
              <a:rPr lang="en-US" dirty="0" smtClean="0"/>
              <a:t>Manual intervention and deep domain knowledge is required to develop custom mappings to correctly use data exposed by these related but different Web Services </a:t>
            </a:r>
          </a:p>
          <a:p>
            <a:pPr lvl="2">
              <a:defRPr/>
            </a:pPr>
            <a:endParaRPr lang="en-US" dirty="0" smtClean="0"/>
          </a:p>
          <a:p>
            <a:pPr lvl="2">
              <a:defRPr/>
            </a:pPr>
            <a:endParaRPr lang="en-US" dirty="0" smtClean="0"/>
          </a:p>
        </p:txBody>
      </p:sp>
    </p:spTree>
    <p:extLst>
      <p:ext uri="{BB962C8B-B14F-4D97-AF65-F5344CB8AC3E}">
        <p14:creationId xmlns="" xmlns:p14="http://schemas.microsoft.com/office/powerpoint/2010/main" val="1515685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96" y="170128"/>
            <a:ext cx="7198847" cy="759959"/>
          </a:xfrm>
        </p:spPr>
        <p:txBody>
          <a:bodyPr/>
          <a:lstStyle/>
          <a:p>
            <a:r>
              <a:rPr lang="en-US" sz="2800" dirty="0" smtClean="0">
                <a:ea typeface="ＭＳ Ｐゴシック" pitchFamily="34" charset="-128"/>
              </a:rPr>
              <a:t>SOA Silos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CB7D7310-36FE-4036-B474-8D9E122B197A}" type="slidenum">
              <a:rPr lang="en-US" smtClean="0"/>
              <a:pPr>
                <a:defRPr/>
              </a:pPr>
              <a:t>5</a:t>
            </a:fld>
            <a:endParaRPr lang="en-US" dirty="0"/>
          </a:p>
        </p:txBody>
      </p:sp>
      <p:pic>
        <p:nvPicPr>
          <p:cNvPr id="5" name="Picture 27" descr="C:\Documents and Settings\Wen Zhu\Local Settings\Temporary Internet Files\Content.IE5\GO1GOF98\MC900433944[1].png"/>
          <p:cNvPicPr>
            <a:picLocks noChangeAspect="1" noChangeArrowheads="1"/>
          </p:cNvPicPr>
          <p:nvPr/>
        </p:nvPicPr>
        <p:blipFill>
          <a:blip r:embed="rId3" cstate="print"/>
          <a:srcRect/>
          <a:stretch>
            <a:fillRect/>
          </a:stretch>
        </p:blipFill>
        <p:spPr bwMode="auto">
          <a:xfrm>
            <a:off x="168364" y="1812811"/>
            <a:ext cx="631997" cy="685842"/>
          </a:xfrm>
          <a:prstGeom prst="rect">
            <a:avLst/>
          </a:prstGeom>
          <a:noFill/>
          <a:ln w="9525">
            <a:noFill/>
            <a:miter lim="800000"/>
            <a:headEnd/>
            <a:tailEnd/>
          </a:ln>
        </p:spPr>
      </p:pic>
      <p:grpSp>
        <p:nvGrpSpPr>
          <p:cNvPr id="3" name="Group 48"/>
          <p:cNvGrpSpPr/>
          <p:nvPr/>
        </p:nvGrpSpPr>
        <p:grpSpPr>
          <a:xfrm>
            <a:off x="4103399" y="1678950"/>
            <a:ext cx="2012110" cy="831903"/>
            <a:chOff x="2630479" y="1712912"/>
            <a:chExt cx="1721910" cy="831903"/>
          </a:xfrm>
        </p:grpSpPr>
        <p:sp>
          <p:nvSpPr>
            <p:cNvPr id="43" name="TextBox 42"/>
            <p:cNvSpPr txBox="1"/>
            <p:nvPr/>
          </p:nvSpPr>
          <p:spPr>
            <a:xfrm>
              <a:off x="3517407" y="1712912"/>
              <a:ext cx="631065" cy="461665"/>
            </a:xfrm>
            <a:prstGeom prst="rect">
              <a:avLst/>
            </a:prstGeom>
            <a:noFill/>
          </p:spPr>
          <p:txBody>
            <a:bodyPr wrap="square" rtlCol="0">
              <a:spAutoFit/>
            </a:bodyPr>
            <a:lstStyle/>
            <a:p>
              <a:pPr algn="ctr"/>
              <a:r>
                <a:rPr lang="en-US" sz="1200" dirty="0" smtClean="0">
                  <a:latin typeface="+mj-lt"/>
                </a:rPr>
                <a:t>HR Army</a:t>
              </a:r>
              <a:endParaRPr lang="en-US" sz="1200" dirty="0">
                <a:latin typeface="+mj-lt"/>
              </a:endParaRPr>
            </a:p>
          </p:txBody>
        </p:sp>
        <p:sp>
          <p:nvSpPr>
            <p:cNvPr id="44" name="Can 43"/>
            <p:cNvSpPr/>
            <p:nvPr/>
          </p:nvSpPr>
          <p:spPr bwMode="auto">
            <a:xfrm>
              <a:off x="3605415" y="1788334"/>
              <a:ext cx="746974" cy="721217"/>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p:txBody>
        </p:sp>
        <p:cxnSp>
          <p:nvCxnSpPr>
            <p:cNvPr id="46" name="Straight Connector 45"/>
            <p:cNvCxnSpPr>
              <a:endCxn id="44" idx="2"/>
            </p:cNvCxnSpPr>
            <p:nvPr/>
          </p:nvCxnSpPr>
          <p:spPr bwMode="auto">
            <a:xfrm>
              <a:off x="3347247" y="2148942"/>
              <a:ext cx="258168" cy="1"/>
            </a:xfrm>
            <a:prstGeom prst="line">
              <a:avLst/>
            </a:prstGeom>
            <a:noFill/>
            <a:ln w="9525" cap="flat" cmpd="sng" algn="ctr">
              <a:solidFill>
                <a:schemeClr val="tx1"/>
              </a:solidFill>
              <a:prstDash val="solid"/>
              <a:round/>
              <a:headEnd type="none" w="med" len="med"/>
              <a:tailEnd type="none" w="med" len="med"/>
            </a:ln>
            <a:effectLst/>
          </p:spPr>
        </p:cxnSp>
        <p:sp>
          <p:nvSpPr>
            <p:cNvPr id="48" name="TextBox 47"/>
            <p:cNvSpPr txBox="1"/>
            <p:nvPr/>
          </p:nvSpPr>
          <p:spPr>
            <a:xfrm>
              <a:off x="2630479" y="1898484"/>
              <a:ext cx="7233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dirty="0" smtClean="0">
                  <a:latin typeface="+mj-lt"/>
                </a:rPr>
                <a:t>FAA Flight Track Web Service</a:t>
              </a:r>
              <a:endParaRPr lang="en-US" sz="1200" dirty="0">
                <a:latin typeface="+mj-lt"/>
              </a:endParaRPr>
            </a:p>
          </p:txBody>
        </p:sp>
      </p:grpSp>
      <p:cxnSp>
        <p:nvCxnSpPr>
          <p:cNvPr id="54" name="Straight Connector 53"/>
          <p:cNvCxnSpPr/>
          <p:nvPr/>
        </p:nvCxnSpPr>
        <p:spPr bwMode="auto">
          <a:xfrm>
            <a:off x="5088193" y="3818924"/>
            <a:ext cx="258168" cy="1"/>
          </a:xfrm>
          <a:prstGeom prst="line">
            <a:avLst/>
          </a:prstGeom>
          <a:no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4253023" y="3489198"/>
            <a:ext cx="835170" cy="830997"/>
          </a:xfrm>
          <a:prstGeom prst="rect">
            <a:avLst/>
          </a:prstGeom>
        </p:spPr>
        <p:style>
          <a:lnRef idx="0">
            <a:scrgbClr r="0" g="0" b="0"/>
          </a:lnRef>
          <a:fillRef idx="1002">
            <a:schemeClr val="lt1"/>
          </a:fillRef>
          <a:effectRef idx="0">
            <a:scrgbClr r="0" g="0" b="0"/>
          </a:effectRef>
          <a:fontRef idx="major"/>
        </p:style>
        <p:txBody>
          <a:bodyPr wrap="square" rtlCol="0">
            <a:spAutoFit/>
          </a:bodyPr>
          <a:lstStyle/>
          <a:p>
            <a:pPr algn="ctr"/>
            <a:r>
              <a:rPr lang="en-US" sz="1200" dirty="0" smtClean="0"/>
              <a:t>AF Flight Track</a:t>
            </a:r>
          </a:p>
          <a:p>
            <a:pPr algn="ctr"/>
            <a:r>
              <a:rPr lang="en-US" sz="1200" dirty="0" smtClean="0"/>
              <a:t>Web Service</a:t>
            </a:r>
            <a:endParaRPr lang="en-US" sz="1200" dirty="0"/>
          </a:p>
        </p:txBody>
      </p:sp>
      <p:sp>
        <p:nvSpPr>
          <p:cNvPr id="58" name="TextBox 57"/>
          <p:cNvSpPr txBox="1"/>
          <p:nvPr/>
        </p:nvSpPr>
        <p:spPr>
          <a:xfrm>
            <a:off x="5293736" y="4970195"/>
            <a:ext cx="631065" cy="461665"/>
          </a:xfrm>
          <a:prstGeom prst="rect">
            <a:avLst/>
          </a:prstGeom>
          <a:noFill/>
        </p:spPr>
        <p:txBody>
          <a:bodyPr wrap="square" rtlCol="0">
            <a:spAutoFit/>
          </a:bodyPr>
          <a:lstStyle/>
          <a:p>
            <a:pPr algn="ctr"/>
            <a:r>
              <a:rPr lang="en-US" sz="1200" dirty="0" smtClean="0"/>
              <a:t>HR Army</a:t>
            </a:r>
            <a:endParaRPr lang="en-US" sz="1200" dirty="0"/>
          </a:p>
        </p:txBody>
      </p:sp>
      <p:sp>
        <p:nvSpPr>
          <p:cNvPr id="59" name="Can 58"/>
          <p:cNvSpPr/>
          <p:nvPr/>
        </p:nvSpPr>
        <p:spPr bwMode="auto">
          <a:xfrm>
            <a:off x="5381744" y="4929414"/>
            <a:ext cx="746974" cy="721217"/>
          </a:xfrm>
          <a:prstGeom prst="ca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61" name="Straight Connector 60"/>
          <p:cNvCxnSpPr>
            <a:endCxn id="59" idx="2"/>
          </p:cNvCxnSpPr>
          <p:nvPr/>
        </p:nvCxnSpPr>
        <p:spPr bwMode="auto">
          <a:xfrm>
            <a:off x="5123576" y="5290022"/>
            <a:ext cx="258168" cy="1"/>
          </a:xfrm>
          <a:prstGeom prst="line">
            <a:avLst/>
          </a:prstGeom>
          <a:noFill/>
          <a:ln w="9525" cap="flat" cmpd="sng" algn="ctr">
            <a:solidFill>
              <a:schemeClr val="tx1"/>
            </a:solidFill>
            <a:prstDash val="solid"/>
            <a:round/>
            <a:headEnd type="none" w="med" len="med"/>
            <a:tailEnd type="none" w="med" len="med"/>
          </a:ln>
          <a:effectLst/>
        </p:spPr>
      </p:cxnSp>
      <p:sp>
        <p:nvSpPr>
          <p:cNvPr id="62" name="TextBox 61"/>
          <p:cNvSpPr txBox="1"/>
          <p:nvPr/>
        </p:nvSpPr>
        <p:spPr>
          <a:xfrm>
            <a:off x="5417561" y="5122595"/>
            <a:ext cx="711693" cy="461665"/>
          </a:xfrm>
          <a:prstGeom prst="rect">
            <a:avLst/>
          </a:prstGeom>
          <a:noFill/>
        </p:spPr>
        <p:txBody>
          <a:bodyPr wrap="square" rtlCol="0">
            <a:spAutoFit/>
          </a:bodyPr>
          <a:lstStyle/>
          <a:p>
            <a:pPr algn="ctr"/>
            <a:r>
              <a:rPr lang="en-US" sz="1200" dirty="0" smtClean="0"/>
              <a:t>HR Marine</a:t>
            </a:r>
            <a:endParaRPr lang="en-US" sz="1200" dirty="0"/>
          </a:p>
        </p:txBody>
      </p:sp>
      <p:sp>
        <p:nvSpPr>
          <p:cNvPr id="63" name="TextBox 62"/>
          <p:cNvSpPr txBox="1"/>
          <p:nvPr/>
        </p:nvSpPr>
        <p:spPr>
          <a:xfrm>
            <a:off x="4400201" y="4973848"/>
            <a:ext cx="723375" cy="646331"/>
          </a:xfrm>
          <a:prstGeom prst="rect">
            <a:avLst/>
          </a:prstGeom>
        </p:spPr>
        <p:style>
          <a:lnRef idx="0">
            <a:scrgbClr r="0" g="0" b="0"/>
          </a:lnRef>
          <a:fillRef idx="1002">
            <a:schemeClr val="dk2"/>
          </a:fillRef>
          <a:effectRef idx="0">
            <a:scrgbClr r="0" g="0" b="0"/>
          </a:effectRef>
          <a:fontRef idx="major"/>
        </p:style>
        <p:txBody>
          <a:bodyPr wrap="square" rtlCol="0">
            <a:spAutoFit/>
          </a:bodyPr>
          <a:lstStyle/>
          <a:p>
            <a:pPr algn="ctr"/>
            <a:r>
              <a:rPr lang="en-US" sz="1200" dirty="0" smtClean="0"/>
              <a:t>Other Data Provider</a:t>
            </a:r>
            <a:endParaRPr lang="en-US" sz="1200" dirty="0"/>
          </a:p>
        </p:txBody>
      </p:sp>
      <p:sp>
        <p:nvSpPr>
          <p:cNvPr id="65" name="TextBox 64"/>
          <p:cNvSpPr txBox="1"/>
          <p:nvPr/>
        </p:nvSpPr>
        <p:spPr>
          <a:xfrm>
            <a:off x="-84949" y="2510853"/>
            <a:ext cx="1011996" cy="261610"/>
          </a:xfrm>
          <a:prstGeom prst="rect">
            <a:avLst/>
          </a:prstGeom>
          <a:noFill/>
        </p:spPr>
        <p:txBody>
          <a:bodyPr wrap="square" rtlCol="0">
            <a:spAutoFit/>
          </a:bodyPr>
          <a:lstStyle/>
          <a:p>
            <a:pPr algn="ctr"/>
            <a:r>
              <a:rPr lang="en-US" sz="1050" dirty="0" smtClean="0">
                <a:latin typeface="+mj-lt"/>
              </a:rPr>
              <a:t>User</a:t>
            </a:r>
            <a:endParaRPr lang="en-US" sz="1050" dirty="0">
              <a:latin typeface="+mj-lt"/>
            </a:endParaRPr>
          </a:p>
        </p:txBody>
      </p:sp>
      <p:cxnSp>
        <p:nvCxnSpPr>
          <p:cNvPr id="88" name="Straight Arrow Connector 87"/>
          <p:cNvCxnSpPr>
            <a:stCxn id="41" idx="3"/>
            <a:endCxn id="48" idx="1"/>
          </p:cNvCxnSpPr>
          <p:nvPr/>
        </p:nvCxnSpPr>
        <p:spPr bwMode="auto">
          <a:xfrm>
            <a:off x="1739982" y="2162326"/>
            <a:ext cx="2363417" cy="25362"/>
          </a:xfrm>
          <a:prstGeom prst="straightConnector1">
            <a:avLst/>
          </a:prstGeom>
          <a:noFill/>
          <a:ln w="9525" cap="flat" cmpd="sng" algn="ctr">
            <a:solidFill>
              <a:schemeClr val="tx1"/>
            </a:solidFill>
            <a:prstDash val="solid"/>
            <a:round/>
            <a:headEnd type="none" w="med" len="med"/>
            <a:tailEnd type="none" w="med" len="med"/>
          </a:ln>
          <a:effectLst/>
        </p:spPr>
      </p:cxnSp>
      <p:sp>
        <p:nvSpPr>
          <p:cNvPr id="49" name="TextBox 48"/>
          <p:cNvSpPr txBox="1"/>
          <p:nvPr/>
        </p:nvSpPr>
        <p:spPr>
          <a:xfrm>
            <a:off x="6564010" y="1745648"/>
            <a:ext cx="1531328"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i="1" dirty="0" smtClean="0"/>
              <a:t>Field Name:</a:t>
            </a:r>
            <a:r>
              <a:rPr lang="en-US" sz="1400" u="sng" dirty="0" smtClean="0"/>
              <a:t/>
            </a:r>
            <a:br>
              <a:rPr lang="en-US" sz="1400" u="sng" dirty="0" smtClean="0"/>
            </a:br>
            <a:r>
              <a:rPr lang="en-US" sz="1400" u="sng" dirty="0" smtClean="0"/>
              <a:t>Commercial Flight</a:t>
            </a:r>
          </a:p>
          <a:p>
            <a:r>
              <a:rPr lang="en-US" sz="1400" i="1" dirty="0" smtClean="0"/>
              <a:t>Data</a:t>
            </a:r>
            <a:r>
              <a:rPr lang="en-US" sz="1400" dirty="0" smtClean="0"/>
              <a:t>: </a:t>
            </a:r>
            <a:r>
              <a:rPr lang="en-US" sz="1400" u="sng" dirty="0" smtClean="0"/>
              <a:t>122</a:t>
            </a:r>
            <a:endParaRPr lang="en-US" sz="1400" u="sng" dirty="0"/>
          </a:p>
        </p:txBody>
      </p:sp>
      <p:sp>
        <p:nvSpPr>
          <p:cNvPr id="50" name="TextBox 49"/>
          <p:cNvSpPr txBox="1"/>
          <p:nvPr/>
        </p:nvSpPr>
        <p:spPr>
          <a:xfrm>
            <a:off x="6504070" y="852815"/>
            <a:ext cx="2342220"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u="sng" dirty="0" smtClean="0">
                <a:solidFill>
                  <a:schemeClr val="dk1"/>
                </a:solidFill>
                <a:latin typeface="+mn-lt"/>
                <a:ea typeface="+mn-ea"/>
              </a:rPr>
              <a:t>Airline Code Lookup Table</a:t>
            </a:r>
          </a:p>
          <a:p>
            <a:r>
              <a:rPr lang="en-US" sz="1200" i="1" dirty="0" smtClean="0">
                <a:solidFill>
                  <a:schemeClr val="dk1"/>
                </a:solidFill>
                <a:latin typeface="+mn-lt"/>
                <a:ea typeface="+mn-ea"/>
              </a:rPr>
              <a:t>Data: </a:t>
            </a:r>
            <a:r>
              <a:rPr lang="en-US" sz="1200" u="sng" dirty="0" smtClean="0">
                <a:solidFill>
                  <a:schemeClr val="dk1"/>
                </a:solidFill>
                <a:latin typeface="+mn-lt"/>
                <a:ea typeface="+mn-ea"/>
              </a:rPr>
              <a:t>UA</a:t>
            </a:r>
          </a:p>
        </p:txBody>
      </p:sp>
      <p:cxnSp>
        <p:nvCxnSpPr>
          <p:cNvPr id="57" name="Straight Arrow Connector 56"/>
          <p:cNvCxnSpPr>
            <a:stCxn id="49" idx="3"/>
          </p:cNvCxnSpPr>
          <p:nvPr/>
        </p:nvCxnSpPr>
        <p:spPr bwMode="auto">
          <a:xfrm flipV="1">
            <a:off x="8095338" y="1314480"/>
            <a:ext cx="201349" cy="800500"/>
          </a:xfrm>
          <a:prstGeom prst="bentConnector2">
            <a:avLst/>
          </a:prstGeom>
          <a:noFill/>
          <a:ln w="3175" cap="flat" cmpd="sng" algn="ctr">
            <a:solidFill>
              <a:schemeClr val="tx1"/>
            </a:solidFill>
            <a:prstDash val="solid"/>
            <a:round/>
            <a:headEnd type="none" w="med" len="med"/>
            <a:tailEnd type="arrow"/>
          </a:ln>
          <a:effectLst/>
        </p:spPr>
      </p:cxnSp>
      <p:sp>
        <p:nvSpPr>
          <p:cNvPr id="64" name="TextBox 63"/>
          <p:cNvSpPr txBox="1"/>
          <p:nvPr/>
        </p:nvSpPr>
        <p:spPr>
          <a:xfrm>
            <a:off x="6591929" y="3489198"/>
            <a:ext cx="1895577"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i="1" dirty="0" smtClean="0">
                <a:solidFill>
                  <a:schemeClr val="dk1"/>
                </a:solidFill>
                <a:latin typeface="+mn-lt"/>
                <a:ea typeface="+mn-ea"/>
              </a:rPr>
              <a:t>Field Name</a:t>
            </a:r>
            <a:r>
              <a:rPr lang="en-US" sz="1400" i="1" u="sng" dirty="0" smtClean="0">
                <a:solidFill>
                  <a:schemeClr val="dk1"/>
                </a:solidFill>
                <a:latin typeface="+mn-lt"/>
                <a:ea typeface="+mn-ea"/>
              </a:rPr>
              <a:t>: </a:t>
            </a:r>
            <a:r>
              <a:rPr lang="en-US" sz="1400" u="sng" dirty="0" smtClean="0">
                <a:solidFill>
                  <a:schemeClr val="dk1"/>
                </a:solidFill>
                <a:latin typeface="+mn-lt"/>
                <a:ea typeface="+mn-ea"/>
              </a:rPr>
              <a:t>Flight of Interest</a:t>
            </a:r>
          </a:p>
          <a:p>
            <a:r>
              <a:rPr lang="en-US" sz="1400" i="1" dirty="0" smtClean="0">
                <a:solidFill>
                  <a:schemeClr val="dk1"/>
                </a:solidFill>
                <a:latin typeface="+mn-lt"/>
                <a:ea typeface="+mn-ea"/>
              </a:rPr>
              <a:t>Data: </a:t>
            </a:r>
            <a:r>
              <a:rPr lang="en-US" sz="1400" u="sng" dirty="0" smtClean="0">
                <a:solidFill>
                  <a:schemeClr val="dk1"/>
                </a:solidFill>
                <a:latin typeface="+mn-lt"/>
                <a:ea typeface="+mn-ea"/>
              </a:rPr>
              <a:t>United 122</a:t>
            </a:r>
          </a:p>
        </p:txBody>
      </p:sp>
      <p:sp>
        <p:nvSpPr>
          <p:cNvPr id="66" name="TextBox 65"/>
          <p:cNvSpPr txBox="1"/>
          <p:nvPr/>
        </p:nvSpPr>
        <p:spPr>
          <a:xfrm>
            <a:off x="6489897" y="4911976"/>
            <a:ext cx="2389362"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i="1" dirty="0" smtClean="0">
                <a:solidFill>
                  <a:schemeClr val="dk1"/>
                </a:solidFill>
              </a:rPr>
              <a:t>Field Name:</a:t>
            </a:r>
            <a:r>
              <a:rPr lang="en-US" sz="1400" u="sng" dirty="0" smtClean="0">
                <a:solidFill>
                  <a:schemeClr val="dk1"/>
                </a:solidFill>
              </a:rPr>
              <a:t/>
            </a:r>
            <a:br>
              <a:rPr lang="en-US" sz="1400" u="sng" dirty="0" smtClean="0">
                <a:solidFill>
                  <a:schemeClr val="dk1"/>
                </a:solidFill>
              </a:rPr>
            </a:br>
            <a:r>
              <a:rPr lang="en-US" sz="1400" u="sng" dirty="0" err="1" smtClean="0"/>
              <a:t>FlightID</a:t>
            </a:r>
            <a:endParaRPr lang="en-US" sz="1400" u="sng" dirty="0" smtClean="0">
              <a:solidFill>
                <a:schemeClr val="dk1"/>
              </a:solidFill>
            </a:endParaRPr>
          </a:p>
          <a:p>
            <a:r>
              <a:rPr lang="en-US" sz="1400" i="1" dirty="0" smtClean="0"/>
              <a:t>Data: </a:t>
            </a:r>
            <a:r>
              <a:rPr lang="en-US" sz="1400" u="sng" dirty="0" smtClean="0">
                <a:solidFill>
                  <a:schemeClr val="dk1"/>
                </a:solidFill>
              </a:rPr>
              <a:t>UA122</a:t>
            </a:r>
          </a:p>
        </p:txBody>
      </p:sp>
      <p:sp>
        <p:nvSpPr>
          <p:cNvPr id="67" name="Can 66"/>
          <p:cNvSpPr/>
          <p:nvPr/>
        </p:nvSpPr>
        <p:spPr bwMode="auto">
          <a:xfrm>
            <a:off x="5360369" y="3506645"/>
            <a:ext cx="746974" cy="721217"/>
          </a:xfrm>
          <a:prstGeom prst="can">
            <a:avLst/>
          </a:prstGeom>
          <a:ln w="9525" cap="flat" cmpd="sng" algn="ctr">
            <a:solidFill>
              <a:schemeClr val="accent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p:txBody>
      </p:sp>
      <p:sp>
        <p:nvSpPr>
          <p:cNvPr id="69" name="Can 68"/>
          <p:cNvSpPr/>
          <p:nvPr/>
        </p:nvSpPr>
        <p:spPr bwMode="auto">
          <a:xfrm>
            <a:off x="5379894" y="4929423"/>
            <a:ext cx="746974" cy="721217"/>
          </a:xfrm>
          <a:prstGeom prst="can">
            <a:avLst/>
          </a:prstGeom>
          <a:ln w="952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endParaRPr>
          </a:p>
        </p:txBody>
      </p:sp>
      <p:cxnSp>
        <p:nvCxnSpPr>
          <p:cNvPr id="71" name="Straight Connector 70"/>
          <p:cNvCxnSpPr>
            <a:stCxn id="44" idx="4"/>
            <a:endCxn id="49" idx="1"/>
          </p:cNvCxnSpPr>
          <p:nvPr/>
        </p:nvCxnSpPr>
        <p:spPr bwMode="auto">
          <a:xfrm flipV="1">
            <a:off x="6115509" y="2114980"/>
            <a:ext cx="448501" cy="1"/>
          </a:xfrm>
          <a:prstGeom prst="line">
            <a:avLst/>
          </a:prstGeom>
          <a:noFill/>
          <a:ln w="9525" cap="flat" cmpd="sng" algn="ctr">
            <a:solidFill>
              <a:schemeClr val="tx1"/>
            </a:solidFill>
            <a:prstDash val="solid"/>
            <a:round/>
            <a:headEnd type="none" w="med" len="med"/>
            <a:tailEnd type="none" w="med" len="med"/>
          </a:ln>
          <a:effectLst/>
        </p:spPr>
      </p:cxnSp>
      <p:cxnSp>
        <p:nvCxnSpPr>
          <p:cNvPr id="72" name="Straight Connector 71"/>
          <p:cNvCxnSpPr>
            <a:stCxn id="67" idx="4"/>
            <a:endCxn id="64" idx="1"/>
          </p:cNvCxnSpPr>
          <p:nvPr/>
        </p:nvCxnSpPr>
        <p:spPr bwMode="auto">
          <a:xfrm flipV="1">
            <a:off x="6107343" y="3858530"/>
            <a:ext cx="484586" cy="8724"/>
          </a:xfrm>
          <a:prstGeom prst="line">
            <a:avLst/>
          </a:prstGeom>
          <a:noFill/>
          <a:ln w="9525" cap="flat" cmpd="sng" algn="ctr">
            <a:solidFill>
              <a:schemeClr val="accent1"/>
            </a:solidFill>
            <a:prstDash val="solid"/>
            <a:round/>
            <a:headEnd type="none" w="med" len="med"/>
            <a:tailEnd type="none" w="med" len="med"/>
          </a:ln>
          <a:effectLst/>
        </p:spPr>
      </p:cxnSp>
      <p:cxnSp>
        <p:nvCxnSpPr>
          <p:cNvPr id="74" name="Straight Connector 73"/>
          <p:cNvCxnSpPr>
            <a:stCxn id="59" idx="4"/>
            <a:endCxn id="66" idx="1"/>
          </p:cNvCxnSpPr>
          <p:nvPr/>
        </p:nvCxnSpPr>
        <p:spPr bwMode="auto">
          <a:xfrm flipV="1">
            <a:off x="6128718" y="5281308"/>
            <a:ext cx="361179" cy="8715"/>
          </a:xfrm>
          <a:prstGeom prst="line">
            <a:avLst/>
          </a:prstGeom>
          <a:noFill/>
          <a:ln w="9525" cap="flat" cmpd="sng" algn="ctr">
            <a:solidFill>
              <a:schemeClr val="accent1"/>
            </a:solidFill>
            <a:prstDash val="solid"/>
            <a:round/>
            <a:headEnd type="none" w="med" len="med"/>
            <a:tailEnd type="none" w="med" len="med"/>
          </a:ln>
          <a:effectLst/>
        </p:spPr>
      </p:cxnSp>
      <p:sp>
        <p:nvSpPr>
          <p:cNvPr id="41" name="TextBox 40"/>
          <p:cNvSpPr txBox="1"/>
          <p:nvPr/>
        </p:nvSpPr>
        <p:spPr>
          <a:xfrm>
            <a:off x="1016607" y="1839160"/>
            <a:ext cx="7233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dirty="0" smtClean="0">
                <a:latin typeface="+mj-lt"/>
              </a:rPr>
              <a:t>Flight Track Display</a:t>
            </a:r>
            <a:endParaRPr lang="en-US" sz="1200" dirty="0">
              <a:latin typeface="+mj-lt"/>
            </a:endParaRPr>
          </a:p>
        </p:txBody>
      </p:sp>
      <p:cxnSp>
        <p:nvCxnSpPr>
          <p:cNvPr id="68" name="Straight Arrow Connector 67"/>
          <p:cNvCxnSpPr>
            <a:stCxn id="41" idx="1"/>
            <a:endCxn id="5" idx="3"/>
          </p:cNvCxnSpPr>
          <p:nvPr/>
        </p:nvCxnSpPr>
        <p:spPr bwMode="auto">
          <a:xfrm flipH="1" flipV="1">
            <a:off x="800361" y="2155732"/>
            <a:ext cx="216246" cy="6594"/>
          </a:xfrm>
          <a:prstGeom prst="straightConnector1">
            <a:avLst/>
          </a:prstGeom>
          <a:noFill/>
          <a:ln w="9525" cap="flat" cmpd="sng" algn="ctr">
            <a:solidFill>
              <a:schemeClr val="tx1"/>
            </a:solidFill>
            <a:prstDash val="solid"/>
            <a:round/>
            <a:headEnd type="arrow"/>
            <a:tailEnd type="arrow"/>
          </a:ln>
          <a:effectLst/>
        </p:spPr>
      </p:cxnSp>
      <p:sp>
        <p:nvSpPr>
          <p:cNvPr id="85" name="TextBox 84"/>
          <p:cNvSpPr txBox="1"/>
          <p:nvPr/>
        </p:nvSpPr>
        <p:spPr>
          <a:xfrm>
            <a:off x="8121899" y="1990821"/>
            <a:ext cx="1011996" cy="276999"/>
          </a:xfrm>
          <a:prstGeom prst="rect">
            <a:avLst/>
          </a:prstGeom>
          <a:noFill/>
        </p:spPr>
        <p:txBody>
          <a:bodyPr wrap="square" rtlCol="0">
            <a:spAutoFit/>
          </a:bodyPr>
          <a:lstStyle/>
          <a:p>
            <a:pPr algn="ctr"/>
            <a:r>
              <a:rPr lang="en-US" sz="1200" dirty="0" smtClean="0">
                <a:latin typeface="+mj-lt"/>
              </a:rPr>
              <a:t>Reference</a:t>
            </a:r>
            <a:endParaRPr lang="en-US" sz="1200" dirty="0">
              <a:latin typeface="+mj-lt"/>
            </a:endParaRPr>
          </a:p>
        </p:txBody>
      </p:sp>
      <p:sp>
        <p:nvSpPr>
          <p:cNvPr id="94" name="Title 1"/>
          <p:cNvSpPr txBox="1">
            <a:spLocks/>
          </p:cNvSpPr>
          <p:nvPr/>
        </p:nvSpPr>
        <p:spPr bwMode="auto">
          <a:xfrm>
            <a:off x="155575" y="6137910"/>
            <a:ext cx="7384143" cy="63969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0" numCol="1" anchor="t" anchorCtr="0" compatLnSpc="1">
            <a:prstTxWarp prst="textNoShape">
              <a:avLst/>
            </a:prstTxWarp>
          </a:bodyPr>
          <a:lstStyle>
            <a:lvl1pPr algn="l" rtl="0" eaLnBrk="1" fontAlgn="base" hangingPunct="1">
              <a:lnSpc>
                <a:spcPct val="80000"/>
              </a:lnSpc>
              <a:spcBef>
                <a:spcPct val="0"/>
              </a:spcBef>
              <a:spcAft>
                <a:spcPct val="0"/>
              </a:spcAft>
              <a:defRPr sz="3000">
                <a:solidFill>
                  <a:schemeClr val="accent1"/>
                </a:solidFill>
                <a:latin typeface="+mj-lt"/>
                <a:ea typeface="ＭＳ Ｐゴシック" charset="-128"/>
                <a:cs typeface="ＭＳ Ｐゴシック" charset="-128"/>
              </a:defRPr>
            </a:lvl1pPr>
            <a:lvl2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2pPr>
            <a:lvl3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3pPr>
            <a:lvl4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4pPr>
            <a:lvl5pPr algn="l" rtl="0" eaLnBrk="1" fontAlgn="base" hangingPunct="1">
              <a:lnSpc>
                <a:spcPct val="80000"/>
              </a:lnSpc>
              <a:spcBef>
                <a:spcPct val="0"/>
              </a:spcBef>
              <a:spcAft>
                <a:spcPct val="0"/>
              </a:spcAft>
              <a:defRPr sz="3000">
                <a:solidFill>
                  <a:schemeClr val="accent1"/>
                </a:solidFill>
                <a:latin typeface="Gill Sans MT" pitchFamily="34" charset="0"/>
                <a:ea typeface="ＭＳ Ｐゴシック" charset="-128"/>
                <a:cs typeface="ＭＳ Ｐゴシック" charset="-128"/>
              </a:defRPr>
            </a:lvl5pPr>
            <a:lvl6pPr marL="457200" algn="l" rtl="0" eaLnBrk="1" fontAlgn="base" hangingPunct="1">
              <a:lnSpc>
                <a:spcPct val="80000"/>
              </a:lnSpc>
              <a:spcBef>
                <a:spcPct val="0"/>
              </a:spcBef>
              <a:spcAft>
                <a:spcPct val="0"/>
              </a:spcAft>
              <a:defRPr sz="3000">
                <a:solidFill>
                  <a:schemeClr val="accent1"/>
                </a:solidFill>
                <a:latin typeface="Gill Sans MT" pitchFamily="34" charset="0"/>
              </a:defRPr>
            </a:lvl6pPr>
            <a:lvl7pPr marL="914400" algn="l" rtl="0" eaLnBrk="1" fontAlgn="base" hangingPunct="1">
              <a:lnSpc>
                <a:spcPct val="80000"/>
              </a:lnSpc>
              <a:spcBef>
                <a:spcPct val="0"/>
              </a:spcBef>
              <a:spcAft>
                <a:spcPct val="0"/>
              </a:spcAft>
              <a:defRPr sz="3000">
                <a:solidFill>
                  <a:schemeClr val="accent1"/>
                </a:solidFill>
                <a:latin typeface="Gill Sans MT" pitchFamily="34" charset="0"/>
              </a:defRPr>
            </a:lvl7pPr>
            <a:lvl8pPr marL="1371600" algn="l" rtl="0" eaLnBrk="1" fontAlgn="base" hangingPunct="1">
              <a:lnSpc>
                <a:spcPct val="80000"/>
              </a:lnSpc>
              <a:spcBef>
                <a:spcPct val="0"/>
              </a:spcBef>
              <a:spcAft>
                <a:spcPct val="0"/>
              </a:spcAft>
              <a:defRPr sz="3000">
                <a:solidFill>
                  <a:schemeClr val="accent1"/>
                </a:solidFill>
                <a:latin typeface="Gill Sans MT" pitchFamily="34" charset="0"/>
              </a:defRPr>
            </a:lvl8pPr>
            <a:lvl9pPr marL="1828800" algn="l" rtl="0" eaLnBrk="1" fontAlgn="base" hangingPunct="1">
              <a:lnSpc>
                <a:spcPct val="80000"/>
              </a:lnSpc>
              <a:spcBef>
                <a:spcPct val="0"/>
              </a:spcBef>
              <a:spcAft>
                <a:spcPct val="0"/>
              </a:spcAft>
              <a:defRPr sz="3000">
                <a:solidFill>
                  <a:schemeClr val="accent1"/>
                </a:solidFill>
                <a:latin typeface="Gill Sans MT" pitchFamily="34" charset="0"/>
              </a:defRPr>
            </a:lvl9pPr>
          </a:lstStyle>
          <a:p>
            <a:r>
              <a:rPr lang="en-US" sz="2000" dirty="0" smtClean="0">
                <a:solidFill>
                  <a:schemeClr val="tx1"/>
                </a:solidFill>
                <a:latin typeface="+mn-lt"/>
              </a:rPr>
              <a:t>Excess time is spent interpreting data from different sources despite the usage of advanced IT techniques like Web Services</a:t>
            </a:r>
            <a:endParaRPr lang="en-US" sz="2000" dirty="0">
              <a:solidFill>
                <a:schemeClr val="tx1"/>
              </a:solidFill>
              <a:latin typeface="+mn-lt"/>
            </a:endParaRPr>
          </a:p>
        </p:txBody>
      </p:sp>
      <p:pic>
        <p:nvPicPr>
          <p:cNvPr id="2057" name="Picture 3" descr="C:\Users\wzhu.BSG-WZHU\AppData\Local\Microsoft\Windows\Temporary Internet Files\Content.IE5\XOF42CHG\MC900432609[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97774" y="2623905"/>
            <a:ext cx="702427" cy="702427"/>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4" descr="C:\Users\wzhu.BSG-WZHU\AppData\Local\Microsoft\Windows\Temporary Internet Files\Content.IE5\2ZRKAHB5\MC900432626[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47646" y="4272044"/>
            <a:ext cx="689248" cy="689248"/>
          </a:xfrm>
          <a:prstGeom prst="rect">
            <a:avLst/>
          </a:prstGeom>
          <a:noFill/>
          <a:extLst>
            <a:ext uri="{909E8E84-426E-40DD-AFC4-6F175D3DCCD1}">
              <a14:hiddenFill xmlns="" xmlns:a14="http://schemas.microsoft.com/office/drawing/2010/main">
                <a:solidFill>
                  <a:srgbClr val="FFFFFF"/>
                </a:solidFill>
              </a14:hiddenFill>
            </a:ext>
          </a:extLst>
        </p:spPr>
      </p:pic>
      <p:pic>
        <p:nvPicPr>
          <p:cNvPr id="2059" name="Picture 5" descr="C:\Users\wzhu.BSG-WZHU\AppData\Local\Microsoft\Windows\Temporary Internet Files\Content.IE5\GYK7TW7U\MC900434874[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984" y="4350125"/>
            <a:ext cx="740129" cy="740129"/>
          </a:xfrm>
          <a:prstGeom prst="rect">
            <a:avLst/>
          </a:prstGeom>
          <a:noFill/>
          <a:extLst>
            <a:ext uri="{909E8E84-426E-40DD-AFC4-6F175D3DCCD1}">
              <a14:hiddenFill xmlns="" xmlns:a14="http://schemas.microsoft.com/office/drawing/2010/main">
                <a:solidFill>
                  <a:srgbClr val="FFFFFF"/>
                </a:solidFill>
              </a14:hiddenFill>
            </a:ext>
          </a:extLst>
        </p:spPr>
      </p:pic>
      <p:sp>
        <p:nvSpPr>
          <p:cNvPr id="98" name="TextBox 97"/>
          <p:cNvSpPr txBox="1"/>
          <p:nvPr/>
        </p:nvSpPr>
        <p:spPr>
          <a:xfrm>
            <a:off x="-155918" y="5036249"/>
            <a:ext cx="1011996" cy="253916"/>
          </a:xfrm>
          <a:prstGeom prst="rect">
            <a:avLst/>
          </a:prstGeom>
          <a:noFill/>
        </p:spPr>
        <p:txBody>
          <a:bodyPr wrap="square" rtlCol="0">
            <a:spAutoFit/>
          </a:bodyPr>
          <a:lstStyle/>
          <a:p>
            <a:pPr algn="ctr"/>
            <a:r>
              <a:rPr lang="en-US" sz="1050" dirty="0" smtClean="0">
                <a:latin typeface="+mj-lt"/>
              </a:rPr>
              <a:t>Developer</a:t>
            </a:r>
            <a:endParaRPr lang="en-US" sz="1050" dirty="0">
              <a:latin typeface="+mj-lt"/>
            </a:endParaRPr>
          </a:p>
        </p:txBody>
      </p:sp>
      <p:sp>
        <p:nvSpPr>
          <p:cNvPr id="103" name="TextBox 102"/>
          <p:cNvSpPr txBox="1"/>
          <p:nvPr/>
        </p:nvSpPr>
        <p:spPr>
          <a:xfrm>
            <a:off x="3492232" y="4861953"/>
            <a:ext cx="1011996" cy="253916"/>
          </a:xfrm>
          <a:prstGeom prst="rect">
            <a:avLst/>
          </a:prstGeom>
          <a:noFill/>
        </p:spPr>
        <p:txBody>
          <a:bodyPr wrap="square" rtlCol="0">
            <a:spAutoFit/>
          </a:bodyPr>
          <a:lstStyle/>
          <a:p>
            <a:pPr algn="ctr"/>
            <a:r>
              <a:rPr lang="en-US" sz="1050" dirty="0" smtClean="0">
                <a:latin typeface="+mj-lt"/>
              </a:rPr>
              <a:t>SME</a:t>
            </a:r>
          </a:p>
        </p:txBody>
      </p:sp>
      <p:sp>
        <p:nvSpPr>
          <p:cNvPr id="104" name="TextBox 103"/>
          <p:cNvSpPr txBox="1"/>
          <p:nvPr/>
        </p:nvSpPr>
        <p:spPr>
          <a:xfrm>
            <a:off x="3542989" y="3218950"/>
            <a:ext cx="1011996" cy="253916"/>
          </a:xfrm>
          <a:prstGeom prst="rect">
            <a:avLst/>
          </a:prstGeom>
          <a:noFill/>
        </p:spPr>
        <p:txBody>
          <a:bodyPr wrap="square" rtlCol="0">
            <a:spAutoFit/>
          </a:bodyPr>
          <a:lstStyle/>
          <a:p>
            <a:pPr algn="ctr"/>
            <a:r>
              <a:rPr lang="en-US" sz="1050" dirty="0" smtClean="0">
                <a:latin typeface="+mj-lt"/>
              </a:rPr>
              <a:t>AF SME</a:t>
            </a:r>
          </a:p>
        </p:txBody>
      </p:sp>
      <p:cxnSp>
        <p:nvCxnSpPr>
          <p:cNvPr id="105" name="Straight Arrow Connector 104"/>
          <p:cNvCxnSpPr/>
          <p:nvPr/>
        </p:nvCxnSpPr>
        <p:spPr bwMode="auto">
          <a:xfrm flipH="1" flipV="1">
            <a:off x="675516" y="2446065"/>
            <a:ext cx="3172130" cy="729842"/>
          </a:xfrm>
          <a:prstGeom prst="straightConnector1">
            <a:avLst/>
          </a:prstGeom>
          <a:noFill/>
          <a:ln w="9525" cap="flat" cmpd="sng" algn="ctr">
            <a:solidFill>
              <a:schemeClr val="tx1"/>
            </a:solidFill>
            <a:prstDash val="solid"/>
            <a:round/>
            <a:headEnd type="none" w="med" len="med"/>
            <a:tailEnd type="none" w="med" len="med"/>
          </a:ln>
          <a:effectLst/>
        </p:spPr>
      </p:cxnSp>
      <p:cxnSp>
        <p:nvCxnSpPr>
          <p:cNvPr id="111" name="Straight Arrow Connector 110"/>
          <p:cNvCxnSpPr>
            <a:stCxn id="2058" idx="1"/>
          </p:cNvCxnSpPr>
          <p:nvPr/>
        </p:nvCxnSpPr>
        <p:spPr bwMode="auto">
          <a:xfrm flipH="1" flipV="1">
            <a:off x="675516" y="2475589"/>
            <a:ext cx="3172130" cy="2141079"/>
          </a:xfrm>
          <a:prstGeom prst="straightConnector1">
            <a:avLst/>
          </a:prstGeom>
          <a:noFill/>
          <a:ln w="9525" cap="flat" cmpd="sng" algn="ctr">
            <a:solidFill>
              <a:schemeClr val="tx1"/>
            </a:solidFill>
            <a:prstDash val="solid"/>
            <a:round/>
            <a:headEnd type="none" w="med" len="med"/>
            <a:tailEnd type="none" w="med" len="med"/>
          </a:ln>
          <a:effectLst/>
        </p:spPr>
      </p:cxnSp>
      <p:sp>
        <p:nvSpPr>
          <p:cNvPr id="2071" name="Oval 2070"/>
          <p:cNvSpPr/>
          <p:nvPr/>
        </p:nvSpPr>
        <p:spPr bwMode="auto">
          <a:xfrm>
            <a:off x="1816477" y="2585686"/>
            <a:ext cx="375557" cy="369607"/>
          </a:xfrm>
          <a:prstGeom prst="ellipse">
            <a:avLst/>
          </a:prstGeom>
          <a:ln w="9525" cap="flat" cmpd="sng" algn="ctr">
            <a:no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a:t>
            </a:r>
          </a:p>
        </p:txBody>
      </p:sp>
      <p:sp>
        <p:nvSpPr>
          <p:cNvPr id="115" name="Oval 114"/>
          <p:cNvSpPr/>
          <p:nvPr/>
        </p:nvSpPr>
        <p:spPr bwMode="auto">
          <a:xfrm>
            <a:off x="1879268" y="3110888"/>
            <a:ext cx="375557" cy="369607"/>
          </a:xfrm>
          <a:prstGeom prst="ellipse">
            <a:avLst/>
          </a:prstGeom>
          <a:ln w="9525" cap="flat" cmpd="sng" algn="ctr">
            <a:no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a:t>
            </a:r>
          </a:p>
        </p:txBody>
      </p:sp>
      <p:sp>
        <p:nvSpPr>
          <p:cNvPr id="117" name="TextBox 116"/>
          <p:cNvSpPr txBox="1"/>
          <p:nvPr/>
        </p:nvSpPr>
        <p:spPr>
          <a:xfrm>
            <a:off x="2110881" y="2574419"/>
            <a:ext cx="1600072" cy="253916"/>
          </a:xfrm>
          <a:prstGeom prst="rect">
            <a:avLst/>
          </a:prstGeom>
          <a:noFill/>
        </p:spPr>
        <p:txBody>
          <a:bodyPr wrap="square" rtlCol="0">
            <a:spAutoFit/>
          </a:bodyPr>
          <a:lstStyle/>
          <a:p>
            <a:pPr algn="ctr"/>
            <a:r>
              <a:rPr lang="en-US" sz="1050" dirty="0" smtClean="0">
                <a:latin typeface="+mj-lt"/>
              </a:rPr>
              <a:t>Human Communication</a:t>
            </a:r>
            <a:endParaRPr lang="en-US" sz="1050" dirty="0">
              <a:latin typeface="+mj-lt"/>
            </a:endParaRPr>
          </a:p>
        </p:txBody>
      </p:sp>
      <p:sp>
        <p:nvSpPr>
          <p:cNvPr id="118" name="TextBox 117"/>
          <p:cNvSpPr txBox="1"/>
          <p:nvPr/>
        </p:nvSpPr>
        <p:spPr>
          <a:xfrm>
            <a:off x="1016607" y="3562889"/>
            <a:ext cx="723375" cy="633374"/>
          </a:xfrm>
          <a:prstGeom prst="rect">
            <a:avLst/>
          </a:prstGeom>
        </p:spPr>
        <p:style>
          <a:lnRef idx="1">
            <a:schemeClr val="accent1"/>
          </a:lnRef>
          <a:fillRef idx="1002">
            <a:schemeClr val="lt1"/>
          </a:fillRef>
          <a:effectRef idx="1">
            <a:schemeClr val="accent1"/>
          </a:effectRef>
          <a:fontRef idx="minor">
            <a:schemeClr val="dk1"/>
          </a:fontRef>
        </p:style>
        <p:txBody>
          <a:bodyPr wrap="square" rtlCol="0" anchor="ctr" anchorCtr="0">
            <a:noAutofit/>
          </a:bodyPr>
          <a:lstStyle/>
          <a:p>
            <a:pPr algn="ctr"/>
            <a:r>
              <a:rPr lang="en-US" sz="1200" dirty="0" smtClean="0">
                <a:latin typeface="+mj-lt"/>
              </a:rPr>
              <a:t>Custom Mapping</a:t>
            </a:r>
            <a:endParaRPr lang="en-US" sz="1200" dirty="0">
              <a:latin typeface="+mj-lt"/>
            </a:endParaRPr>
          </a:p>
        </p:txBody>
      </p:sp>
      <p:sp>
        <p:nvSpPr>
          <p:cNvPr id="119" name="TextBox 118"/>
          <p:cNvSpPr txBox="1"/>
          <p:nvPr/>
        </p:nvSpPr>
        <p:spPr>
          <a:xfrm>
            <a:off x="1893137" y="4988911"/>
            <a:ext cx="723375" cy="633374"/>
          </a:xfrm>
          <a:prstGeom prst="rect">
            <a:avLst/>
          </a:prstGeom>
        </p:spPr>
        <p:style>
          <a:lnRef idx="1">
            <a:schemeClr val="accent1"/>
          </a:lnRef>
          <a:fillRef idx="1003">
            <a:schemeClr val="dk2"/>
          </a:fillRef>
          <a:effectRef idx="1">
            <a:schemeClr val="accent1"/>
          </a:effectRef>
          <a:fontRef idx="minor">
            <a:schemeClr val="dk1"/>
          </a:fontRef>
        </p:style>
        <p:txBody>
          <a:bodyPr wrap="square" rtlCol="0" anchor="ctr" anchorCtr="0">
            <a:noAutofit/>
          </a:bodyPr>
          <a:lstStyle/>
          <a:p>
            <a:pPr algn="ctr"/>
            <a:r>
              <a:rPr lang="en-US" sz="1200" dirty="0" smtClean="0">
                <a:latin typeface="+mj-lt"/>
              </a:rPr>
              <a:t>Custom Mapping</a:t>
            </a:r>
            <a:endParaRPr lang="en-US" sz="1200" dirty="0">
              <a:latin typeface="+mj-lt"/>
            </a:endParaRPr>
          </a:p>
        </p:txBody>
      </p:sp>
      <p:cxnSp>
        <p:nvCxnSpPr>
          <p:cNvPr id="120" name="Straight Arrow Connector 119"/>
          <p:cNvCxnSpPr>
            <a:stCxn id="118" idx="3"/>
            <a:endCxn id="56" idx="1"/>
          </p:cNvCxnSpPr>
          <p:nvPr/>
        </p:nvCxnSpPr>
        <p:spPr bwMode="auto">
          <a:xfrm>
            <a:off x="1739982" y="3879576"/>
            <a:ext cx="2513041" cy="25121"/>
          </a:xfrm>
          <a:prstGeom prst="straightConnector1">
            <a:avLst/>
          </a:prstGeom>
          <a:noFill/>
          <a:ln w="9525" cap="flat" cmpd="sng" algn="ctr">
            <a:solidFill>
              <a:schemeClr val="tx1"/>
            </a:solidFill>
            <a:prstDash val="solid"/>
            <a:round/>
            <a:headEnd type="none" w="med" len="med"/>
            <a:tailEnd type="none" w="med" len="med"/>
          </a:ln>
          <a:effectLst/>
        </p:spPr>
      </p:cxnSp>
      <p:cxnSp>
        <p:nvCxnSpPr>
          <p:cNvPr id="121" name="Straight Arrow Connector 120"/>
          <p:cNvCxnSpPr>
            <a:endCxn id="118" idx="1"/>
          </p:cNvCxnSpPr>
          <p:nvPr/>
        </p:nvCxnSpPr>
        <p:spPr bwMode="auto">
          <a:xfrm flipV="1">
            <a:off x="584115" y="3879576"/>
            <a:ext cx="432492" cy="537303"/>
          </a:xfrm>
          <a:prstGeom prst="straightConnector1">
            <a:avLst/>
          </a:prstGeom>
          <a:noFill/>
          <a:ln w="9525" cap="flat" cmpd="sng" algn="ctr">
            <a:solidFill>
              <a:schemeClr val="tx1"/>
            </a:solidFill>
            <a:prstDash val="solid"/>
            <a:round/>
            <a:headEnd type="none" w="med" len="med"/>
            <a:tailEnd type="none" w="med" len="med"/>
          </a:ln>
          <a:effectLst/>
        </p:spPr>
      </p:cxnSp>
      <p:cxnSp>
        <p:nvCxnSpPr>
          <p:cNvPr id="124" name="Straight Arrow Connector 123"/>
          <p:cNvCxnSpPr>
            <a:stCxn id="2059" idx="2"/>
            <a:endCxn id="119" idx="1"/>
          </p:cNvCxnSpPr>
          <p:nvPr/>
        </p:nvCxnSpPr>
        <p:spPr bwMode="auto">
          <a:xfrm>
            <a:off x="421049" y="5090254"/>
            <a:ext cx="1472088" cy="215344"/>
          </a:xfrm>
          <a:prstGeom prst="straightConnector1">
            <a:avLst/>
          </a:prstGeom>
          <a:noFill/>
          <a:ln w="9525" cap="flat" cmpd="sng" algn="ctr">
            <a:solidFill>
              <a:schemeClr val="tx1"/>
            </a:solidFill>
            <a:prstDash val="solid"/>
            <a:round/>
            <a:headEnd type="none" w="med" len="med"/>
            <a:tailEnd type="none" w="med" len="med"/>
          </a:ln>
          <a:effectLst/>
        </p:spPr>
      </p:cxnSp>
      <p:sp>
        <p:nvSpPr>
          <p:cNvPr id="127" name="Oval 126"/>
          <p:cNvSpPr/>
          <p:nvPr/>
        </p:nvSpPr>
        <p:spPr bwMode="auto">
          <a:xfrm>
            <a:off x="541396" y="3957105"/>
            <a:ext cx="375557" cy="369607"/>
          </a:xfrm>
          <a:prstGeom prst="ellipse">
            <a:avLst/>
          </a:prstGeom>
          <a:ln w="9525" cap="flat" cmpd="sng" algn="ctr">
            <a:no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2</a:t>
            </a:r>
          </a:p>
        </p:txBody>
      </p:sp>
      <p:sp>
        <p:nvSpPr>
          <p:cNvPr id="128" name="Oval 127"/>
          <p:cNvSpPr/>
          <p:nvPr/>
        </p:nvSpPr>
        <p:spPr bwMode="auto">
          <a:xfrm>
            <a:off x="610154" y="4962450"/>
            <a:ext cx="375557" cy="369607"/>
          </a:xfrm>
          <a:prstGeom prst="ellipse">
            <a:avLst/>
          </a:prstGeom>
          <a:ln w="9525" cap="flat" cmpd="sng" algn="ctr">
            <a:no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2</a:t>
            </a:r>
          </a:p>
        </p:txBody>
      </p:sp>
      <p:sp>
        <p:nvSpPr>
          <p:cNvPr id="129" name="TextBox 128"/>
          <p:cNvSpPr txBox="1"/>
          <p:nvPr/>
        </p:nvSpPr>
        <p:spPr>
          <a:xfrm>
            <a:off x="517784" y="4513925"/>
            <a:ext cx="1278618" cy="415498"/>
          </a:xfrm>
          <a:prstGeom prst="rect">
            <a:avLst/>
          </a:prstGeom>
          <a:noFill/>
        </p:spPr>
        <p:txBody>
          <a:bodyPr wrap="square" rtlCol="0">
            <a:spAutoFit/>
          </a:bodyPr>
          <a:lstStyle/>
          <a:p>
            <a:pPr algn="ctr"/>
            <a:r>
              <a:rPr lang="en-US" sz="1050" dirty="0" smtClean="0">
                <a:latin typeface="+mj-lt"/>
              </a:rPr>
              <a:t>Custom Development</a:t>
            </a:r>
            <a:endParaRPr lang="en-US" sz="1050" dirty="0">
              <a:latin typeface="+mj-lt"/>
            </a:endParaRPr>
          </a:p>
        </p:txBody>
      </p:sp>
      <p:cxnSp>
        <p:nvCxnSpPr>
          <p:cNvPr id="130" name="Straight Arrow Connector 129"/>
          <p:cNvCxnSpPr>
            <a:stCxn id="119" idx="3"/>
            <a:endCxn id="63" idx="1"/>
          </p:cNvCxnSpPr>
          <p:nvPr/>
        </p:nvCxnSpPr>
        <p:spPr bwMode="auto">
          <a:xfrm flipV="1">
            <a:off x="2616512" y="5297014"/>
            <a:ext cx="1783689" cy="8584"/>
          </a:xfrm>
          <a:prstGeom prst="straightConnector1">
            <a:avLst/>
          </a:prstGeom>
          <a:noFill/>
          <a:ln w="9525" cap="flat" cmpd="sng" algn="ctr">
            <a:solidFill>
              <a:schemeClr val="tx1"/>
            </a:solidFill>
            <a:prstDash val="solid"/>
            <a:round/>
            <a:headEnd type="none" w="med" len="med"/>
            <a:tailEnd type="none" w="med" len="med"/>
          </a:ln>
          <a:effectLst/>
        </p:spPr>
      </p:cxnSp>
      <p:cxnSp>
        <p:nvCxnSpPr>
          <p:cNvPr id="134" name="Straight Arrow Connector 133"/>
          <p:cNvCxnSpPr>
            <a:stCxn id="41" idx="2"/>
            <a:endCxn id="118" idx="0"/>
          </p:cNvCxnSpPr>
          <p:nvPr/>
        </p:nvCxnSpPr>
        <p:spPr bwMode="auto">
          <a:xfrm>
            <a:off x="1378295" y="2485491"/>
            <a:ext cx="0" cy="1077398"/>
          </a:xfrm>
          <a:prstGeom prst="straightConnector1">
            <a:avLst/>
          </a:prstGeom>
          <a:noFill/>
          <a:ln w="9525" cap="flat" cmpd="sng" algn="ctr">
            <a:solidFill>
              <a:schemeClr val="tx1"/>
            </a:solidFill>
            <a:prstDash val="solid"/>
            <a:round/>
            <a:headEnd type="none" w="med" len="med"/>
            <a:tailEnd type="none" w="med" len="med"/>
          </a:ln>
          <a:effectLst/>
        </p:spPr>
      </p:cxnSp>
      <p:cxnSp>
        <p:nvCxnSpPr>
          <p:cNvPr id="139" name="Straight Arrow Connector 138"/>
          <p:cNvCxnSpPr>
            <a:stCxn id="41" idx="2"/>
            <a:endCxn id="119" idx="0"/>
          </p:cNvCxnSpPr>
          <p:nvPr/>
        </p:nvCxnSpPr>
        <p:spPr bwMode="auto">
          <a:xfrm>
            <a:off x="1378295" y="2485491"/>
            <a:ext cx="876530" cy="2503420"/>
          </a:xfrm>
          <a:prstGeom prst="straightConnector1">
            <a:avLst/>
          </a:prstGeom>
          <a:noFill/>
          <a:ln w="9525" cap="flat" cmpd="sng" algn="ctr">
            <a:solidFill>
              <a:schemeClr val="tx1"/>
            </a:solidFill>
            <a:prstDash val="solid"/>
            <a:round/>
            <a:headEnd type="none" w="med" len="med"/>
            <a:tailEnd type="none" w="med" len="med"/>
          </a:ln>
          <a:effectLst/>
        </p:spPr>
      </p:cxnSp>
      <p:sp>
        <p:nvSpPr>
          <p:cNvPr id="145" name="Oval 144"/>
          <p:cNvSpPr/>
          <p:nvPr/>
        </p:nvSpPr>
        <p:spPr bwMode="auto">
          <a:xfrm>
            <a:off x="1157093" y="3027966"/>
            <a:ext cx="375557" cy="369607"/>
          </a:xfrm>
          <a:prstGeom prst="ellipse">
            <a:avLst/>
          </a:prstGeom>
          <a:ln w="9525" cap="flat" cmpd="sng" algn="ctr">
            <a:no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3</a:t>
            </a:r>
          </a:p>
        </p:txBody>
      </p:sp>
      <p:sp>
        <p:nvSpPr>
          <p:cNvPr id="146" name="Oval 145"/>
          <p:cNvSpPr/>
          <p:nvPr/>
        </p:nvSpPr>
        <p:spPr bwMode="auto">
          <a:xfrm>
            <a:off x="1856059" y="4302196"/>
            <a:ext cx="375557" cy="369607"/>
          </a:xfrm>
          <a:prstGeom prst="ellipse">
            <a:avLst/>
          </a:prstGeom>
          <a:ln w="9525" cap="flat" cmpd="sng" algn="ctr">
            <a:no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3</a:t>
            </a:r>
          </a:p>
        </p:txBody>
      </p:sp>
      <p:sp>
        <p:nvSpPr>
          <p:cNvPr id="147" name="TextBox 146"/>
          <p:cNvSpPr txBox="1"/>
          <p:nvPr/>
        </p:nvSpPr>
        <p:spPr>
          <a:xfrm>
            <a:off x="1879268" y="4466273"/>
            <a:ext cx="1600072" cy="253916"/>
          </a:xfrm>
          <a:prstGeom prst="rect">
            <a:avLst/>
          </a:prstGeom>
          <a:noFill/>
        </p:spPr>
        <p:txBody>
          <a:bodyPr wrap="square" rtlCol="0">
            <a:spAutoFit/>
          </a:bodyPr>
          <a:lstStyle/>
          <a:p>
            <a:pPr algn="ctr"/>
            <a:r>
              <a:rPr lang="en-US" sz="1050" dirty="0" smtClean="0">
                <a:latin typeface="+mj-lt"/>
              </a:rPr>
              <a:t>System Integration</a:t>
            </a:r>
            <a:endParaRPr lang="en-US" sz="1050" dirty="0">
              <a:latin typeface="+mj-lt"/>
            </a:endParaRPr>
          </a:p>
        </p:txBody>
      </p:sp>
    </p:spTree>
    <p:extLst>
      <p:ext uri="{BB962C8B-B14F-4D97-AF65-F5344CB8AC3E}">
        <p14:creationId xmlns="" xmlns:p14="http://schemas.microsoft.com/office/powerpoint/2010/main" val="37258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8" grpId="0"/>
      <p:bldP spid="103" grpId="0"/>
      <p:bldP spid="104" grpId="0"/>
      <p:bldP spid="2071" grpId="0" animBg="1"/>
      <p:bldP spid="115" grpId="0" animBg="1"/>
      <p:bldP spid="117" grpId="0"/>
      <p:bldP spid="118" grpId="0" animBg="1"/>
      <p:bldP spid="119" grpId="0" animBg="1"/>
      <p:bldP spid="127" grpId="0" animBg="1"/>
      <p:bldP spid="128" grpId="0" animBg="1"/>
      <p:bldP spid="129" grpId="0"/>
      <p:bldP spid="145" grpId="0" animBg="1"/>
      <p:bldP spid="146" grpId="0" animBg="1"/>
      <p:bldP spid="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Custom </a:t>
            </a:r>
            <a:r>
              <a:rPr lang="en-US" dirty="0"/>
              <a:t>Development</a:t>
            </a:r>
          </a:p>
        </p:txBody>
      </p:sp>
      <p:sp>
        <p:nvSpPr>
          <p:cNvPr id="3" name="Content Placeholder 2"/>
          <p:cNvSpPr>
            <a:spLocks noGrp="1"/>
          </p:cNvSpPr>
          <p:nvPr>
            <p:ph idx="1"/>
          </p:nvPr>
        </p:nvSpPr>
        <p:spPr>
          <a:xfrm>
            <a:off x="217968" y="1589567"/>
            <a:ext cx="8686800" cy="4191000"/>
          </a:xfrm>
        </p:spPr>
        <p:txBody>
          <a:bodyPr>
            <a:normAutofit/>
          </a:bodyPr>
          <a:lstStyle/>
          <a:p>
            <a:r>
              <a:rPr lang="en-US" dirty="0" smtClean="0"/>
              <a:t>Discovery of Relevant Information</a:t>
            </a:r>
          </a:p>
          <a:p>
            <a:r>
              <a:rPr lang="en-US" dirty="0" smtClean="0"/>
              <a:t>Human in the Loop for Interoperability Assessment</a:t>
            </a:r>
          </a:p>
          <a:p>
            <a:r>
              <a:rPr lang="en-US" dirty="0" smtClean="0"/>
              <a:t>Custom Mapping and Custom Development</a:t>
            </a:r>
          </a:p>
          <a:p>
            <a:pPr lvl="1"/>
            <a:r>
              <a:rPr lang="en-US" dirty="0" smtClean="0"/>
              <a:t>Often requires significant resources and takes a long time</a:t>
            </a:r>
          </a:p>
          <a:p>
            <a:r>
              <a:rPr lang="en-US" dirty="0" smtClean="0"/>
              <a:t>Change Management</a:t>
            </a:r>
          </a:p>
          <a:p>
            <a:pPr lvl="1"/>
            <a:r>
              <a:rPr lang="en-US" dirty="0" smtClean="0"/>
              <a:t>Transformation often embed in code</a:t>
            </a:r>
          </a:p>
          <a:p>
            <a:pPr lvl="1"/>
            <a:r>
              <a:rPr lang="en-US" dirty="0" smtClean="0"/>
              <a:t>Code and ontology could become disconnected</a:t>
            </a:r>
          </a:p>
        </p:txBody>
      </p:sp>
      <p:sp>
        <p:nvSpPr>
          <p:cNvPr id="4" name="Slide Number Placeholder 3"/>
          <p:cNvSpPr>
            <a:spLocks noGrp="1"/>
          </p:cNvSpPr>
          <p:nvPr>
            <p:ph type="sldNum" sz="quarter" idx="11"/>
          </p:nvPr>
        </p:nvSpPr>
        <p:spPr/>
        <p:txBody>
          <a:bodyPr/>
          <a:lstStyle/>
          <a:p>
            <a:pPr>
              <a:defRPr/>
            </a:pPr>
            <a:r>
              <a:rPr lang="en-US" smtClean="0"/>
              <a:t>SLIDE </a:t>
            </a:r>
            <a:fld id="{CB7D7310-36FE-4036-B474-8D9E122B197A}" type="slidenum">
              <a:rPr lang="en-US" smtClean="0"/>
              <a:pPr>
                <a:defRPr/>
              </a:pPr>
              <a:t>6</a:t>
            </a:fld>
            <a:endParaRPr lang="en-US"/>
          </a:p>
        </p:txBody>
      </p:sp>
    </p:spTree>
    <p:extLst>
      <p:ext uri="{BB962C8B-B14F-4D97-AF65-F5344CB8AC3E}">
        <p14:creationId xmlns="" xmlns:p14="http://schemas.microsoft.com/office/powerpoint/2010/main" val="1261403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Semantic Service Provisioning</a:t>
            </a:r>
            <a:endParaRPr lang="en-US" dirty="0"/>
          </a:p>
        </p:txBody>
      </p:sp>
      <p:sp>
        <p:nvSpPr>
          <p:cNvPr id="3" name="Content Placeholder 2"/>
          <p:cNvSpPr>
            <a:spLocks noGrp="1"/>
          </p:cNvSpPr>
          <p:nvPr>
            <p:ph idx="1"/>
          </p:nvPr>
        </p:nvSpPr>
        <p:spPr>
          <a:xfrm>
            <a:off x="217968" y="1589567"/>
            <a:ext cx="8686800" cy="4191000"/>
          </a:xfrm>
        </p:spPr>
        <p:txBody>
          <a:bodyPr>
            <a:normAutofit fontScale="85000" lnSpcReduction="10000"/>
          </a:bodyPr>
          <a:lstStyle/>
          <a:p>
            <a:r>
              <a:rPr lang="en-US" dirty="0" smtClean="0"/>
              <a:t>Discovery of Relevant Information</a:t>
            </a:r>
          </a:p>
          <a:p>
            <a:pPr lvl="1"/>
            <a:r>
              <a:rPr lang="en-US" dirty="0" smtClean="0"/>
              <a:t>Beyond traditional keyword search</a:t>
            </a:r>
          </a:p>
          <a:p>
            <a:r>
              <a:rPr lang="en-US" dirty="0" smtClean="0"/>
              <a:t>No Need for Human in the Loop for Interoperability Assessment</a:t>
            </a:r>
          </a:p>
          <a:p>
            <a:pPr lvl="1"/>
            <a:r>
              <a:rPr lang="en-US" dirty="0" smtClean="0"/>
              <a:t>Machine readable ontologies describe relationships among concept</a:t>
            </a:r>
          </a:p>
          <a:p>
            <a:r>
              <a:rPr lang="en-US" dirty="0" smtClean="0"/>
              <a:t>Avoid Custom Mapping and Custom Development</a:t>
            </a:r>
          </a:p>
          <a:p>
            <a:pPr lvl="1"/>
            <a:r>
              <a:rPr lang="en-US" dirty="0" smtClean="0"/>
              <a:t>Faster Development Lifecycle</a:t>
            </a:r>
          </a:p>
          <a:p>
            <a:pPr lvl="1"/>
            <a:r>
              <a:rPr lang="en-US" dirty="0" smtClean="0"/>
              <a:t>Reduced Development Cost </a:t>
            </a:r>
          </a:p>
          <a:p>
            <a:r>
              <a:rPr lang="en-US" dirty="0" smtClean="0"/>
              <a:t>Built for Change</a:t>
            </a:r>
          </a:p>
          <a:p>
            <a:pPr lvl="1"/>
            <a:r>
              <a:rPr lang="en-US" dirty="0" smtClean="0"/>
              <a:t>Allow transformations and business rules to be managed independent of the code</a:t>
            </a:r>
          </a:p>
          <a:p>
            <a:pPr lvl="1"/>
            <a:r>
              <a:rPr lang="en-US" dirty="0" smtClean="0"/>
              <a:t>Consistent with Model Driven Architecture principals</a:t>
            </a:r>
          </a:p>
        </p:txBody>
      </p:sp>
      <p:sp>
        <p:nvSpPr>
          <p:cNvPr id="4" name="Slide Number Placeholder 3"/>
          <p:cNvSpPr>
            <a:spLocks noGrp="1"/>
          </p:cNvSpPr>
          <p:nvPr>
            <p:ph type="sldNum" sz="quarter" idx="11"/>
          </p:nvPr>
        </p:nvSpPr>
        <p:spPr/>
        <p:txBody>
          <a:bodyPr/>
          <a:lstStyle/>
          <a:p>
            <a:pPr>
              <a:defRPr/>
            </a:pPr>
            <a:r>
              <a:rPr lang="en-US" smtClean="0"/>
              <a:t>SLIDE </a:t>
            </a:r>
            <a:fld id="{CB7D7310-36FE-4036-B474-8D9E122B197A}" type="slidenum">
              <a:rPr lang="en-US" smtClean="0"/>
              <a:pPr>
                <a:defRPr/>
              </a:pPr>
              <a:t>7</a:t>
            </a:fld>
            <a:endParaRPr lang="en-US"/>
          </a:p>
        </p:txBody>
      </p:sp>
    </p:spTree>
    <p:extLst>
      <p:ext uri="{BB962C8B-B14F-4D97-AF65-F5344CB8AC3E}">
        <p14:creationId xmlns="" xmlns:p14="http://schemas.microsoft.com/office/powerpoint/2010/main" val="121983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39192" y="5642193"/>
            <a:ext cx="5437414" cy="642260"/>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Data</a:t>
            </a:r>
          </a:p>
        </p:txBody>
      </p:sp>
      <p:sp>
        <p:nvSpPr>
          <p:cNvPr id="8194" name="Title 1"/>
          <p:cNvSpPr>
            <a:spLocks noGrp="1"/>
          </p:cNvSpPr>
          <p:nvPr>
            <p:ph type="title"/>
          </p:nvPr>
        </p:nvSpPr>
        <p:spPr/>
        <p:txBody>
          <a:bodyPr/>
          <a:lstStyle/>
          <a:p>
            <a:r>
              <a:rPr lang="en-US" dirty="0" smtClean="0">
                <a:ea typeface="ＭＳ Ｐゴシック" pitchFamily="34" charset="-128"/>
              </a:rPr>
              <a:t>Open Standard Compliance</a:t>
            </a:r>
            <a:endParaRPr lang="en-US" dirty="0" smtClean="0">
              <a:solidFill>
                <a:srgbClr val="000000"/>
              </a:solidFill>
              <a:ea typeface="ＭＳ Ｐゴシック" pitchFamily="34" charset="-128"/>
            </a:endParaRPr>
          </a:p>
        </p:txBody>
      </p:sp>
      <p:sp>
        <p:nvSpPr>
          <p:cNvPr id="3" name="Content Placeholder 2"/>
          <p:cNvSpPr>
            <a:spLocks noGrp="1"/>
          </p:cNvSpPr>
          <p:nvPr>
            <p:ph idx="1"/>
          </p:nvPr>
        </p:nvSpPr>
        <p:spPr>
          <a:xfrm>
            <a:off x="228600" y="1371600"/>
            <a:ext cx="8686800" cy="2653393"/>
          </a:xfrm>
        </p:spPr>
        <p:txBody>
          <a:bodyPr>
            <a:normAutofit fontScale="92500" lnSpcReduction="10000"/>
          </a:bodyPr>
          <a:lstStyle/>
          <a:p>
            <a:r>
              <a:rPr lang="en-US" dirty="0" smtClean="0"/>
              <a:t>Web Ontology Language (OWL)</a:t>
            </a:r>
          </a:p>
          <a:p>
            <a:r>
              <a:rPr lang="en-US" dirty="0" smtClean="0"/>
              <a:t>Semantic Annotations for WSDL and XML Schema (SAWSDL)</a:t>
            </a:r>
          </a:p>
          <a:p>
            <a:r>
              <a:rPr lang="en-US" dirty="0"/>
              <a:t>Minimal Service Model (MSM</a:t>
            </a:r>
            <a:r>
              <a:rPr lang="en-US" dirty="0" smtClean="0"/>
              <a:t>) and WSMO-Lite </a:t>
            </a:r>
          </a:p>
          <a:p>
            <a:r>
              <a:rPr lang="en-US" dirty="0"/>
              <a:t>Extensible </a:t>
            </a:r>
            <a:r>
              <a:rPr lang="en-US" dirty="0" err="1"/>
              <a:t>Stylesheet</a:t>
            </a:r>
            <a:r>
              <a:rPr lang="en-US" dirty="0"/>
              <a:t> Language </a:t>
            </a:r>
            <a:r>
              <a:rPr lang="en-US" dirty="0" smtClean="0"/>
              <a:t>Transformations (</a:t>
            </a:r>
            <a:r>
              <a:rPr lang="en-US" dirty="0"/>
              <a:t>XSLT</a:t>
            </a:r>
            <a:r>
              <a:rPr lang="en-US" dirty="0" smtClean="0"/>
              <a:t>)</a:t>
            </a:r>
          </a:p>
          <a:p>
            <a:r>
              <a:rPr lang="en-US" dirty="0"/>
              <a:t>Web Service Definition Language (WSDL</a:t>
            </a:r>
            <a:r>
              <a:rPr lang="en-US" dirty="0" smtClean="0"/>
              <a:t>)</a:t>
            </a:r>
          </a:p>
          <a:p>
            <a:endParaRPr lang="en-US" dirty="0"/>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8</a:t>
            </a:fld>
            <a:endParaRPr lang="en-US" smtClean="0">
              <a:latin typeface="Gill Sans MT" pitchFamily="34" charset="0"/>
              <a:ea typeface="ＭＳ Ｐゴシック" pitchFamily="34" charset="-128"/>
            </a:endParaRPr>
          </a:p>
        </p:txBody>
      </p:sp>
      <p:sp>
        <p:nvSpPr>
          <p:cNvPr id="2" name="Rounded Rectangle 1"/>
          <p:cNvSpPr/>
          <p:nvPr/>
        </p:nvSpPr>
        <p:spPr bwMode="auto">
          <a:xfrm>
            <a:off x="4491717" y="5837454"/>
            <a:ext cx="1231447"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XML</a:t>
            </a:r>
            <a:endParaRPr kumimoji="0" lang="en-US" sz="1600" b="0" i="0" u="none" strike="noStrike" cap="none" normalizeH="0" baseline="0" dirty="0" smtClean="0">
              <a:ln>
                <a:noFill/>
              </a:ln>
              <a:solidFill>
                <a:schemeClr val="bg1"/>
              </a:solidFill>
              <a:effectLst/>
              <a:latin typeface="Arial" charset="0"/>
            </a:endParaRPr>
          </a:p>
        </p:txBody>
      </p:sp>
      <p:sp>
        <p:nvSpPr>
          <p:cNvPr id="6" name="Rounded Rectangle 5"/>
          <p:cNvSpPr/>
          <p:nvPr/>
        </p:nvSpPr>
        <p:spPr bwMode="auto">
          <a:xfrm>
            <a:off x="7259410" y="5837454"/>
            <a:ext cx="1342330"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URI</a:t>
            </a:r>
            <a:endParaRPr kumimoji="0" lang="en-US" sz="1600" b="0" i="0" u="none" strike="noStrike" cap="none" normalizeH="0" baseline="0" dirty="0" smtClean="0">
              <a:ln>
                <a:noFill/>
              </a:ln>
              <a:solidFill>
                <a:schemeClr val="bg1"/>
              </a:solidFill>
              <a:effectLst/>
              <a:latin typeface="Arial" charset="0"/>
            </a:endParaRPr>
          </a:p>
        </p:txBody>
      </p:sp>
      <p:sp>
        <p:nvSpPr>
          <p:cNvPr id="9" name="Rounded Rectangle 8"/>
          <p:cNvSpPr/>
          <p:nvPr/>
        </p:nvSpPr>
        <p:spPr bwMode="auto">
          <a:xfrm>
            <a:off x="5868760" y="5837454"/>
            <a:ext cx="1231447"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XSLT</a:t>
            </a:r>
            <a:endParaRPr kumimoji="0" lang="en-US" sz="16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3339192" y="4969998"/>
            <a:ext cx="5437414" cy="642260"/>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Services</a:t>
            </a:r>
          </a:p>
        </p:txBody>
      </p:sp>
      <p:sp>
        <p:nvSpPr>
          <p:cNvPr id="16" name="Rounded Rectangle 15"/>
          <p:cNvSpPr/>
          <p:nvPr/>
        </p:nvSpPr>
        <p:spPr bwMode="auto">
          <a:xfrm>
            <a:off x="4491716" y="5182269"/>
            <a:ext cx="1231447"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WSDL</a:t>
            </a:r>
            <a:endParaRPr kumimoji="0" lang="en-US" sz="1600" b="0" i="0" u="none" strike="noStrike" cap="none" normalizeH="0" baseline="0" dirty="0" smtClean="0">
              <a:ln>
                <a:noFill/>
              </a:ln>
              <a:solidFill>
                <a:schemeClr val="bg1"/>
              </a:solidFill>
              <a:effectLst/>
              <a:latin typeface="Arial" charset="0"/>
            </a:endParaRPr>
          </a:p>
        </p:txBody>
      </p:sp>
      <p:sp>
        <p:nvSpPr>
          <p:cNvPr id="18" name="Rounded Rectangle 17"/>
          <p:cNvSpPr/>
          <p:nvPr/>
        </p:nvSpPr>
        <p:spPr bwMode="auto">
          <a:xfrm>
            <a:off x="7259409" y="5182269"/>
            <a:ext cx="1342330"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REST</a:t>
            </a:r>
            <a:endParaRPr kumimoji="0" lang="en-US" sz="1600" b="0" i="0"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3339192" y="4265157"/>
            <a:ext cx="5437414" cy="704841"/>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Semantics</a:t>
            </a:r>
          </a:p>
        </p:txBody>
      </p:sp>
      <p:sp>
        <p:nvSpPr>
          <p:cNvPr id="20" name="Rounded Rectangle 19"/>
          <p:cNvSpPr/>
          <p:nvPr/>
        </p:nvSpPr>
        <p:spPr bwMode="auto">
          <a:xfrm>
            <a:off x="4491717" y="4488982"/>
            <a:ext cx="1231447"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OWL</a:t>
            </a:r>
            <a:endParaRPr kumimoji="0" lang="en-US" sz="1600" b="0" i="0" u="none" strike="noStrike" cap="none" normalizeH="0" baseline="0" dirty="0" smtClean="0">
              <a:ln>
                <a:noFill/>
              </a:ln>
              <a:solidFill>
                <a:schemeClr val="bg1"/>
              </a:solidFill>
              <a:effectLst/>
              <a:latin typeface="Arial" charset="0"/>
            </a:endParaRPr>
          </a:p>
        </p:txBody>
      </p:sp>
      <p:sp>
        <p:nvSpPr>
          <p:cNvPr id="21" name="Rounded Rectangle 20"/>
          <p:cNvSpPr/>
          <p:nvPr/>
        </p:nvSpPr>
        <p:spPr bwMode="auto">
          <a:xfrm>
            <a:off x="7259410" y="4488982"/>
            <a:ext cx="1342330"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WSMO-Lite</a:t>
            </a:r>
            <a:endParaRPr kumimoji="0" lang="en-US" sz="1600" b="0" i="0" u="none" strike="noStrike" cap="none" normalizeH="0" baseline="0" dirty="0" smtClean="0">
              <a:ln>
                <a:noFill/>
              </a:ln>
              <a:solidFill>
                <a:schemeClr val="bg1"/>
              </a:solidFill>
              <a:effectLst/>
              <a:latin typeface="Arial" charset="0"/>
            </a:endParaRPr>
          </a:p>
        </p:txBody>
      </p:sp>
      <p:sp>
        <p:nvSpPr>
          <p:cNvPr id="22" name="Rounded Rectangle 21"/>
          <p:cNvSpPr/>
          <p:nvPr/>
        </p:nvSpPr>
        <p:spPr bwMode="auto">
          <a:xfrm>
            <a:off x="5868760" y="4488982"/>
            <a:ext cx="1231447"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SAWSDL</a:t>
            </a:r>
            <a:endParaRPr kumimoji="0" lang="en-US" sz="1600" b="0" i="0" u="none" strike="noStrike" cap="none" normalizeH="0" baseline="0" dirty="0" smtClean="0">
              <a:ln>
                <a:noFill/>
              </a:ln>
              <a:solidFill>
                <a:schemeClr val="bg1"/>
              </a:solidFill>
              <a:effectLst/>
              <a:latin typeface="Arial" charset="0"/>
            </a:endParaRPr>
          </a:p>
        </p:txBody>
      </p:sp>
      <p:sp>
        <p:nvSpPr>
          <p:cNvPr id="23" name="Rounded Rectangle 22"/>
          <p:cNvSpPr/>
          <p:nvPr/>
        </p:nvSpPr>
        <p:spPr bwMode="auto">
          <a:xfrm>
            <a:off x="5868759" y="5182269"/>
            <a:ext cx="1231447" cy="360592"/>
          </a:xfrm>
          <a:prstGeom prst="roundRect">
            <a:avLst/>
          </a:prstGeom>
          <a:ln>
            <a:headEnd type="none" w="med" len="med"/>
            <a:tailEnd type="none" w="med" len="med"/>
          </a:ln>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charset="0"/>
              </a:rPr>
              <a:t>SOAP</a:t>
            </a:r>
            <a:endParaRPr kumimoji="0" lang="en-US" sz="1600" b="0" i="0" u="none" strike="noStrike" cap="none" normalizeH="0" baseline="0" dirty="0" smtClean="0">
              <a:ln>
                <a:noFill/>
              </a:ln>
              <a:solidFill>
                <a:schemeClr val="bg1"/>
              </a:solidFill>
              <a:effectLst/>
              <a:latin typeface="Arial" charset="0"/>
            </a:endParaRPr>
          </a:p>
        </p:txBody>
      </p:sp>
      <p:pic>
        <p:nvPicPr>
          <p:cNvPr id="1026" name="Picture 2" descr="http://www.w3.org/Icons/SW/sw-horz-w3c.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875" y="5740846"/>
            <a:ext cx="2295525" cy="457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Minimal Service Model</a:t>
            </a:r>
            <a:endParaRPr lang="en-US" dirty="0" smtClean="0">
              <a:solidFill>
                <a:srgbClr val="000000"/>
              </a:solidFill>
              <a:ea typeface="ＭＳ Ｐゴシック" pitchFamily="34" charset="-128"/>
            </a:endParaRPr>
          </a:p>
        </p:txBody>
      </p:sp>
      <p:sp>
        <p:nvSpPr>
          <p:cNvPr id="8195" name="Slide Number Placeholder 3"/>
          <p:cNvSpPr>
            <a:spLocks noGrp="1"/>
          </p:cNvSpPr>
          <p:nvPr>
            <p:ph type="sldNum" sz="quarter" idx="11"/>
          </p:nvPr>
        </p:nvSpPr>
        <p:spPr>
          <a:noFill/>
        </p:spPr>
        <p:txBody>
          <a:bodyPr/>
          <a:lstStyle/>
          <a:p>
            <a:r>
              <a:rPr lang="en-US" smtClean="0">
                <a:latin typeface="Gill Sans MT" pitchFamily="34" charset="0"/>
                <a:ea typeface="ＭＳ Ｐゴシック" pitchFamily="34" charset="-128"/>
              </a:rPr>
              <a:t>SLIDE </a:t>
            </a:r>
            <a:fld id="{17AF6C49-FA82-45CA-A0CF-299B18414860}" type="slidenum">
              <a:rPr lang="en-US" smtClean="0">
                <a:latin typeface="Gill Sans MT" pitchFamily="34" charset="0"/>
                <a:ea typeface="ＭＳ Ｐゴシック" pitchFamily="34" charset="-128"/>
              </a:rPr>
              <a:pPr/>
              <a:t>9</a:t>
            </a:fld>
            <a:endParaRPr lang="en-US" smtClean="0">
              <a:latin typeface="Gill Sans MT" pitchFamily="34" charset="0"/>
              <a:ea typeface="ＭＳ Ｐゴシック" pitchFamily="34" charset="-128"/>
            </a:endParaRPr>
          </a:p>
        </p:txBody>
      </p:sp>
      <p:pic>
        <p:nvPicPr>
          <p:cNvPr id="1029" name="Picture 5" descr="http://cms-wg.sti2.org/images/msm.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3408" y="1446027"/>
            <a:ext cx="7559656" cy="467740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520996" y="5901557"/>
            <a:ext cx="3225563" cy="246221"/>
          </a:xfrm>
          <a:prstGeom prst="rect">
            <a:avLst/>
          </a:prstGeom>
          <a:noFill/>
        </p:spPr>
        <p:txBody>
          <a:bodyPr wrap="none" rtlCol="0">
            <a:spAutoFit/>
          </a:bodyPr>
          <a:lstStyle/>
          <a:p>
            <a:r>
              <a:rPr lang="en-US" sz="1000" dirty="0" smtClean="0"/>
              <a:t>Source: </a:t>
            </a:r>
            <a:r>
              <a:rPr lang="en-US" sz="1000" dirty="0">
                <a:hlinkClick r:id="rId4"/>
              </a:rPr>
              <a:t>http://cms-wg.sti2.org/minimal-service-model/</a:t>
            </a:r>
            <a:endParaRPr lang="en-US" sz="1000" dirty="0"/>
          </a:p>
        </p:txBody>
      </p:sp>
    </p:spTree>
    <p:extLst>
      <p:ext uri="{BB962C8B-B14F-4D97-AF65-F5344CB8AC3E}">
        <p14:creationId xmlns="" xmlns:p14="http://schemas.microsoft.com/office/powerpoint/2010/main" val="1665082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XT IRAD">
  <a:themeElements>
    <a:clrScheme name="Alion presentation 2010 1">
      <a:dk1>
        <a:srgbClr val="000000"/>
      </a:dk1>
      <a:lt1>
        <a:srgbClr val="FFFFFF"/>
      </a:lt1>
      <a:dk2>
        <a:srgbClr val="577E99"/>
      </a:dk2>
      <a:lt2>
        <a:srgbClr val="3E515C"/>
      </a:lt2>
      <a:accent1>
        <a:srgbClr val="90AB71"/>
      </a:accent1>
      <a:accent2>
        <a:srgbClr val="BF0029"/>
      </a:accent2>
      <a:accent3>
        <a:srgbClr val="FFFFFF"/>
      </a:accent3>
      <a:accent4>
        <a:srgbClr val="000000"/>
      </a:accent4>
      <a:accent5>
        <a:srgbClr val="C6D2BB"/>
      </a:accent5>
      <a:accent6>
        <a:srgbClr val="AD0024"/>
      </a:accent6>
      <a:hlink>
        <a:srgbClr val="1D2A5E"/>
      </a:hlink>
      <a:folHlink>
        <a:srgbClr val="31471E"/>
      </a:folHlink>
    </a:clrScheme>
    <a:fontScheme name="Alion presentation 201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lion presentation 2010 1">
        <a:dk1>
          <a:srgbClr val="000000"/>
        </a:dk1>
        <a:lt1>
          <a:srgbClr val="FFFFFF"/>
        </a:lt1>
        <a:dk2>
          <a:srgbClr val="577E99"/>
        </a:dk2>
        <a:lt2>
          <a:srgbClr val="3E515C"/>
        </a:lt2>
        <a:accent1>
          <a:srgbClr val="90AB71"/>
        </a:accent1>
        <a:accent2>
          <a:srgbClr val="BF0029"/>
        </a:accent2>
        <a:accent3>
          <a:srgbClr val="FFFFFF"/>
        </a:accent3>
        <a:accent4>
          <a:srgbClr val="000000"/>
        </a:accent4>
        <a:accent5>
          <a:srgbClr val="C6D2BB"/>
        </a:accent5>
        <a:accent6>
          <a:srgbClr val="AD0024"/>
        </a:accent6>
        <a:hlink>
          <a:srgbClr val="1D2A5E"/>
        </a:hlink>
        <a:folHlink>
          <a:srgbClr val="31471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C5ED88B875B7141BB4A31EA9C0E7FFD" ma:contentTypeVersion="0" ma:contentTypeDescription="Create a new document." ma:contentTypeScope="" ma:versionID="b1afece913423b5f3017604223651e2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1567909-1AE4-4CEA-A39F-FC83051BA2C7}">
  <ds:schemaRef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38A7DF18-ABB1-4012-87F9-D2CAEAC14B7A}">
  <ds:schemaRefs>
    <ds:schemaRef ds:uri="http://schemas.microsoft.com/office/2006/metadata/longProperties"/>
  </ds:schemaRefs>
</ds:datastoreItem>
</file>

<file path=customXml/itemProps3.xml><?xml version="1.0" encoding="utf-8"?>
<ds:datastoreItem xmlns:ds="http://schemas.openxmlformats.org/officeDocument/2006/customXml" ds:itemID="{13C92A8B-B5E9-4521-9AD8-3A570E696CCD}">
  <ds:schemaRefs>
    <ds:schemaRef ds:uri="http://schemas.microsoft.com/sharepoint/v3/contenttype/forms"/>
  </ds:schemaRefs>
</ds:datastoreItem>
</file>

<file path=customXml/itemProps4.xml><?xml version="1.0" encoding="utf-8"?>
<ds:datastoreItem xmlns:ds="http://schemas.openxmlformats.org/officeDocument/2006/customXml" ds:itemID="{75883137-5FB3-4993-92B1-FCDF2815F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NEXT IRAD</Template>
  <TotalTime>2885</TotalTime>
  <Words>1258</Words>
  <Application>Microsoft Office PowerPoint</Application>
  <PresentationFormat>On-screen Show (4:3)</PresentationFormat>
  <Paragraphs>265</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NEXT IRAD</vt:lpstr>
      <vt:lpstr>Slide 1</vt:lpstr>
      <vt:lpstr>Agenda</vt:lpstr>
      <vt:lpstr>Semantics to Solutions </vt:lpstr>
      <vt:lpstr>SOA: Benefits and Limitations</vt:lpstr>
      <vt:lpstr>SOA Silos</vt:lpstr>
      <vt:lpstr>Problem with Custom Development</vt:lpstr>
      <vt:lpstr>Benefits of Semantic Service Provisioning</vt:lpstr>
      <vt:lpstr>Open Standard Compliance</vt:lpstr>
      <vt:lpstr>Minimal Service Model</vt:lpstr>
      <vt:lpstr>Semantic Annotations for WSDL and XML Schema (SAWSDL) </vt:lpstr>
      <vt:lpstr>Alion Semantic Mediation Bus™</vt:lpstr>
      <vt:lpstr>Semantic Mediation: Dynamically Map Information to User Needs</vt:lpstr>
      <vt:lpstr>Semantic Service Mediation</vt:lpstr>
      <vt:lpstr>Key Characteristics</vt:lpstr>
      <vt:lpstr>Extensibility Considerations</vt:lpstr>
      <vt:lpstr>Building Block for Enterprise Solutions</vt:lpstr>
      <vt:lpstr>SMB as Part of a Semantic Enterprise</vt:lpstr>
      <vt:lpstr>Summary</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Net-Enabled eXchange Toolkit: Foundation for a Semantic Service Mediation Bus</dc:title>
  <dc:subject>NEXT IRAD</dc:subject>
  <dc:creator>Wen Zhu</dc:creator>
  <cp:lastModifiedBy>rcozzie</cp:lastModifiedBy>
  <cp:revision>357</cp:revision>
  <cp:lastPrinted>2010-04-14T16:03:39Z</cp:lastPrinted>
  <dcterms:created xsi:type="dcterms:W3CDTF">2010-12-15T22:18:15Z</dcterms:created>
  <dcterms:modified xsi:type="dcterms:W3CDTF">2011-10-12T21:35:46Z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0">
    <vt:lpwstr>This presentation will discuss ‘Semantic Web  and Ontology” and how we are applying it down at the SAF JPDO for the Next Generation Air System.  Also outlined will be our marketing activity  and the Alion COI we are establishing on this topic.
</vt:lpwstr>
  </property>
  <property fmtid="{D5CDD505-2E9C-101B-9397-08002B2CF9AE}" pid="4" name="ContentTypeId">
    <vt:lpwstr>0x010100DC5ED88B875B7141BB4A31EA9C0E7FFD</vt:lpwstr>
  </property>
</Properties>
</file>